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
  </p:notesMasterIdLst>
  <p:sldIdLst>
    <p:sldId id="274" r:id="rId2"/>
    <p:sldId id="283" r:id="rId3"/>
    <p:sldId id="282" r:id="rId4"/>
    <p:sldId id="280" r:id="rId5"/>
    <p:sldId id="281" r:id="rId6"/>
    <p:sldId id="275" r:id="rId7"/>
    <p:sldId id="285" r:id="rId8"/>
    <p:sldId id="286" r:id="rId9"/>
    <p:sldId id="287" r:id="rId10"/>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000099"/>
    <a:srgbClr val="0000FF"/>
    <a:srgbClr val="0066FF"/>
    <a:srgbClr val="6A310A"/>
    <a:srgbClr val="E1F4FF"/>
    <a:srgbClr val="CCECFF"/>
    <a:srgbClr val="FFCCFF"/>
    <a:srgbClr val="FCEEE4"/>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6" autoAdjust="0"/>
    <p:restoredTop sz="94623" autoAdjust="0"/>
  </p:normalViewPr>
  <p:slideViewPr>
    <p:cSldViewPr snapToGrid="0">
      <p:cViewPr varScale="1">
        <p:scale>
          <a:sx n="108" d="100"/>
          <a:sy n="108" d="100"/>
        </p:scale>
        <p:origin x="1626" y="10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58"/>
    </p:cViewPr>
  </p:sorterViewPr>
  <p:notesViewPr>
    <p:cSldViewPr snapToGrid="0">
      <p:cViewPr>
        <p:scale>
          <a:sx n="63" d="100"/>
          <a:sy n="63" d="100"/>
        </p:scale>
        <p:origin x="2715" y="6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50529" cy="497524"/>
          </a:xfrm>
          <a:prstGeom prst="rect">
            <a:avLst/>
          </a:prstGeom>
        </p:spPr>
        <p:txBody>
          <a:bodyPr vert="horz" lIns="91553" tIns="45776" rIns="91553" bIns="45776"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083" y="1"/>
            <a:ext cx="2950529" cy="497524"/>
          </a:xfrm>
          <a:prstGeom prst="rect">
            <a:avLst/>
          </a:prstGeom>
        </p:spPr>
        <p:txBody>
          <a:bodyPr vert="horz" lIns="91553" tIns="45776" rIns="91553" bIns="45776" rtlCol="0"/>
          <a:lstStyle>
            <a:lvl1pPr algn="r">
              <a:defRPr sz="1200"/>
            </a:lvl1pPr>
          </a:lstStyle>
          <a:p>
            <a:fld id="{EE88E958-376C-4760-A944-EFDF5E9CC46E}" type="datetimeFigureOut">
              <a:rPr kumimoji="1" lang="ja-JP" altLang="en-US" smtClean="0"/>
              <a:t>2024/4/3</a:t>
            </a:fld>
            <a:endParaRPr kumimoji="1" lang="ja-JP" altLang="en-US"/>
          </a:p>
        </p:txBody>
      </p:sp>
      <p:sp>
        <p:nvSpPr>
          <p:cNvPr id="4" name="スライド イメージ プレースホルダー 3"/>
          <p:cNvSpPr>
            <a:spLocks noGrp="1" noRot="1" noChangeAspect="1"/>
          </p:cNvSpPr>
          <p:nvPr>
            <p:ph type="sldImg" idx="2"/>
          </p:nvPr>
        </p:nvSpPr>
        <p:spPr>
          <a:xfrm>
            <a:off x="1166813" y="1243013"/>
            <a:ext cx="4473575" cy="3354387"/>
          </a:xfrm>
          <a:prstGeom prst="rect">
            <a:avLst/>
          </a:prstGeom>
          <a:noFill/>
          <a:ln w="12700">
            <a:solidFill>
              <a:prstClr val="black"/>
            </a:solidFill>
          </a:ln>
        </p:spPr>
        <p:txBody>
          <a:bodyPr vert="horz" lIns="91553" tIns="45776" rIns="91553" bIns="45776" rtlCol="0" anchor="ctr"/>
          <a:lstStyle/>
          <a:p>
            <a:endParaRPr lang="ja-JP" altLang="en-US"/>
          </a:p>
        </p:txBody>
      </p:sp>
      <p:sp>
        <p:nvSpPr>
          <p:cNvPr id="5" name="ノート プレースホルダー 4"/>
          <p:cNvSpPr>
            <a:spLocks noGrp="1"/>
          </p:cNvSpPr>
          <p:nvPr>
            <p:ph type="body" sz="quarter" idx="3"/>
          </p:nvPr>
        </p:nvSpPr>
        <p:spPr>
          <a:xfrm>
            <a:off x="680403" y="4782901"/>
            <a:ext cx="5446396" cy="3913425"/>
          </a:xfrm>
          <a:prstGeom prst="rect">
            <a:avLst/>
          </a:prstGeom>
        </p:spPr>
        <p:txBody>
          <a:bodyPr vert="horz" lIns="91553" tIns="45776" rIns="91553" bIns="4577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1814"/>
            <a:ext cx="2950529" cy="497524"/>
          </a:xfrm>
          <a:prstGeom prst="rect">
            <a:avLst/>
          </a:prstGeom>
        </p:spPr>
        <p:txBody>
          <a:bodyPr vert="horz" lIns="91553" tIns="45776" rIns="91553" bIns="4577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083" y="9441814"/>
            <a:ext cx="2950529" cy="497524"/>
          </a:xfrm>
          <a:prstGeom prst="rect">
            <a:avLst/>
          </a:prstGeom>
        </p:spPr>
        <p:txBody>
          <a:bodyPr vert="horz" lIns="91553" tIns="45776" rIns="91553" bIns="45776" rtlCol="0" anchor="b"/>
          <a:lstStyle>
            <a:lvl1pPr algn="r">
              <a:defRPr sz="1200"/>
            </a:lvl1pPr>
          </a:lstStyle>
          <a:p>
            <a:fld id="{DF730118-515F-40EF-BB7F-0BC04704933A}" type="slidenum">
              <a:rPr kumimoji="1" lang="ja-JP" altLang="en-US" smtClean="0"/>
              <a:t>‹#›</a:t>
            </a:fld>
            <a:endParaRPr kumimoji="1" lang="ja-JP" altLang="en-US"/>
          </a:p>
        </p:txBody>
      </p:sp>
    </p:spTree>
    <p:extLst>
      <p:ext uri="{BB962C8B-B14F-4D97-AF65-F5344CB8AC3E}">
        <p14:creationId xmlns:p14="http://schemas.microsoft.com/office/powerpoint/2010/main" val="381348250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F730118-515F-40EF-BB7F-0BC04704933A}" type="slidenum">
              <a:rPr kumimoji="1" lang="ja-JP" altLang="en-US" smtClean="0"/>
              <a:t>1</a:t>
            </a:fld>
            <a:endParaRPr kumimoji="1" lang="ja-JP" altLang="en-US"/>
          </a:p>
        </p:txBody>
      </p:sp>
    </p:spTree>
    <p:extLst>
      <p:ext uri="{BB962C8B-B14F-4D97-AF65-F5344CB8AC3E}">
        <p14:creationId xmlns:p14="http://schemas.microsoft.com/office/powerpoint/2010/main" val="33095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７５インチモニターでの画面構成（</a:t>
            </a:r>
            <a:r>
              <a:rPr kumimoji="1" lang="en-US" altLang="ja-JP" dirty="0"/>
              <a:t>UI</a:t>
            </a:r>
            <a:r>
              <a:rPr kumimoji="1" lang="ja-JP" altLang="en-US" dirty="0"/>
              <a:t>）概要になります。</a:t>
            </a:r>
            <a:endParaRPr kumimoji="1" lang="en-US" altLang="ja-JP" dirty="0"/>
          </a:p>
          <a:p>
            <a:endParaRPr lang="en-US" altLang="ja-JP" dirty="0"/>
          </a:p>
          <a:p>
            <a:r>
              <a:rPr kumimoji="1" lang="ja-JP" altLang="en-US" dirty="0"/>
              <a:t>タッチ操作ボタンを下部に配しており、車いす、お子様、にも配慮した構成としました。</a:t>
            </a:r>
            <a:endParaRPr kumimoji="1" lang="en-US" altLang="ja-JP" dirty="0"/>
          </a:p>
          <a:p>
            <a:endParaRPr kumimoji="1" lang="en-US" altLang="ja-JP" dirty="0"/>
          </a:p>
          <a:p>
            <a:r>
              <a:rPr kumimoji="1" lang="ja-JP" altLang="en-US" dirty="0"/>
              <a:t>ポイントとして、</a:t>
            </a:r>
            <a:endParaRPr kumimoji="1" lang="en-US" altLang="ja-JP" dirty="0"/>
          </a:p>
          <a:p>
            <a:r>
              <a:rPr kumimoji="1" lang="ja-JP" altLang="en-US" dirty="0"/>
              <a:t>オリジナルイラストマップ、おすすめボタン　南幌町ガイド　になります。</a:t>
            </a:r>
            <a:endParaRPr kumimoji="1" lang="en-US" altLang="ja-JP" dirty="0"/>
          </a:p>
          <a:p>
            <a:endParaRPr lang="en-US" altLang="ja-JP" dirty="0"/>
          </a:p>
          <a:p>
            <a:r>
              <a:rPr kumimoji="1" lang="ja-JP" altLang="en-US" dirty="0"/>
              <a:t>おすすめ　</a:t>
            </a:r>
            <a:endParaRPr kumimoji="1" lang="en-US" altLang="ja-JP" dirty="0"/>
          </a:p>
          <a:p>
            <a:r>
              <a:rPr kumimoji="1" lang="ja-JP" altLang="en-US" dirty="0"/>
              <a:t>町としてすすめたいルート案内、例えば、史跡めぐり、移住促進として実生活をイメージした町内巡り、通勤圏内の札幌市までなど、</a:t>
            </a:r>
            <a:endParaRPr kumimoji="1" lang="en-US" altLang="ja-JP" dirty="0"/>
          </a:p>
          <a:p>
            <a:r>
              <a:rPr lang="ja-JP" altLang="en-US" dirty="0"/>
              <a:t>または、オンデンマンド交通、</a:t>
            </a:r>
            <a:r>
              <a:rPr lang="en-US" altLang="ja-JP" dirty="0"/>
              <a:t>SNS</a:t>
            </a:r>
            <a:r>
              <a:rPr lang="ja-JP" altLang="en-US" dirty="0"/>
              <a:t>誘導、などなど画面内にポップアップ窓が出てきて表示します。</a:t>
            </a:r>
            <a:endParaRPr lang="en-US" altLang="ja-JP" dirty="0"/>
          </a:p>
          <a:p>
            <a:endParaRPr kumimoji="1" lang="en-US" altLang="ja-JP" dirty="0"/>
          </a:p>
          <a:p>
            <a:r>
              <a:rPr kumimoji="1" lang="ja-JP" altLang="en-US" dirty="0"/>
              <a:t>カテゴリー</a:t>
            </a:r>
            <a:endParaRPr kumimoji="1" lang="en-US" altLang="ja-JP" dirty="0"/>
          </a:p>
          <a:p>
            <a:r>
              <a:rPr kumimoji="1" lang="ja-JP" altLang="en-US" dirty="0"/>
              <a:t>見る、食べる、買う、クーポンなど任意のカテゴリーボタンを作り、こちらもポップアップで表示します。</a:t>
            </a:r>
            <a:endParaRPr kumimoji="1" lang="en-US" altLang="ja-JP" dirty="0"/>
          </a:p>
          <a:p>
            <a:endParaRPr lang="en-US" altLang="ja-JP" dirty="0"/>
          </a:p>
          <a:p>
            <a:r>
              <a:rPr kumimoji="1" lang="ja-JP" altLang="en-US" dirty="0"/>
              <a:t>画面右は広告枠となる各クライアント様の情報面として開放いたします。</a:t>
            </a:r>
          </a:p>
        </p:txBody>
      </p:sp>
      <p:sp>
        <p:nvSpPr>
          <p:cNvPr id="4" name="スライド番号プレースホルダー 3"/>
          <p:cNvSpPr>
            <a:spLocks noGrp="1"/>
          </p:cNvSpPr>
          <p:nvPr>
            <p:ph type="sldNum" sz="quarter" idx="10"/>
          </p:nvPr>
        </p:nvSpPr>
        <p:spPr/>
        <p:txBody>
          <a:bodyPr/>
          <a:lstStyle/>
          <a:p>
            <a:fld id="{DF730118-515F-40EF-BB7F-0BC04704933A}" type="slidenum">
              <a:rPr kumimoji="1" lang="ja-JP" altLang="en-US" smtClean="0"/>
              <a:t>6</a:t>
            </a:fld>
            <a:endParaRPr kumimoji="1" lang="ja-JP" altLang="en-US"/>
          </a:p>
        </p:txBody>
      </p:sp>
    </p:spTree>
    <p:extLst>
      <p:ext uri="{BB962C8B-B14F-4D97-AF65-F5344CB8AC3E}">
        <p14:creationId xmlns:p14="http://schemas.microsoft.com/office/powerpoint/2010/main" val="3182603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DE34B5F-4A3D-43FD-8457-880E3D4D5C9A}" type="datetimeFigureOut">
              <a:rPr kumimoji="1" lang="ja-JP" altLang="en-US" smtClean="0"/>
              <a:t>2024/4/3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8880D02-C7D6-413C-A977-C8F3E2EBF4A2}" type="slidenum">
              <a:rPr kumimoji="1" lang="ja-JP" altLang="en-US" smtClean="0"/>
              <a:t>‹#›</a:t>
            </a:fld>
            <a:endParaRPr kumimoji="1" lang="ja-JP" altLang="en-US"/>
          </a:p>
        </p:txBody>
      </p:sp>
    </p:spTree>
    <p:extLst>
      <p:ext uri="{BB962C8B-B14F-4D97-AF65-F5344CB8AC3E}">
        <p14:creationId xmlns:p14="http://schemas.microsoft.com/office/powerpoint/2010/main" val="2597683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DE34B5F-4A3D-43FD-8457-880E3D4D5C9A}" type="datetimeFigureOut">
              <a:rPr kumimoji="1" lang="ja-JP" altLang="en-US" smtClean="0"/>
              <a:t>2024/4/3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8880D02-C7D6-413C-A977-C8F3E2EBF4A2}" type="slidenum">
              <a:rPr kumimoji="1" lang="ja-JP" altLang="en-US" smtClean="0"/>
              <a:t>‹#›</a:t>
            </a:fld>
            <a:endParaRPr kumimoji="1" lang="ja-JP" altLang="en-US"/>
          </a:p>
        </p:txBody>
      </p:sp>
    </p:spTree>
    <p:extLst>
      <p:ext uri="{BB962C8B-B14F-4D97-AF65-F5344CB8AC3E}">
        <p14:creationId xmlns:p14="http://schemas.microsoft.com/office/powerpoint/2010/main" val="1084820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DE34B5F-4A3D-43FD-8457-880E3D4D5C9A}" type="datetimeFigureOut">
              <a:rPr kumimoji="1" lang="ja-JP" altLang="en-US" smtClean="0"/>
              <a:t>2024/4/3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8880D02-C7D6-413C-A977-C8F3E2EBF4A2}" type="slidenum">
              <a:rPr kumimoji="1" lang="ja-JP" altLang="en-US" smtClean="0"/>
              <a:t>‹#›</a:t>
            </a:fld>
            <a:endParaRPr kumimoji="1" lang="ja-JP" altLang="en-US"/>
          </a:p>
        </p:txBody>
      </p:sp>
    </p:spTree>
    <p:extLst>
      <p:ext uri="{BB962C8B-B14F-4D97-AF65-F5344CB8AC3E}">
        <p14:creationId xmlns:p14="http://schemas.microsoft.com/office/powerpoint/2010/main" val="1521388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261618" y="116058"/>
            <a:ext cx="8229600" cy="782496"/>
          </a:xfrm>
          <a:prstGeom prst="rect">
            <a:avLst/>
          </a:prstGeom>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C4FDFC2D-469C-4659-9256-328271784FA3}" type="datetime1">
              <a:rPr kumimoji="1" lang="ja-JP" altLang="en-US" smtClean="0"/>
              <a:t>2024/4/3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0E89821A-6880-4CDE-AFE1-FC07820DD058}" type="slidenum">
              <a:rPr kumimoji="1" lang="ja-JP" altLang="en-US" smtClean="0"/>
              <a:t>‹#›</a:t>
            </a:fld>
            <a:endParaRPr kumimoji="1" lang="ja-JP" altLang="en-US"/>
          </a:p>
        </p:txBody>
      </p:sp>
    </p:spTree>
    <p:extLst>
      <p:ext uri="{BB962C8B-B14F-4D97-AF65-F5344CB8AC3E}">
        <p14:creationId xmlns:p14="http://schemas.microsoft.com/office/powerpoint/2010/main" val="1550726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DE34B5F-4A3D-43FD-8457-880E3D4D5C9A}" type="datetimeFigureOut">
              <a:rPr kumimoji="1" lang="ja-JP" altLang="en-US" smtClean="0"/>
              <a:t>2024/4/3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8880D02-C7D6-413C-A977-C8F3E2EBF4A2}" type="slidenum">
              <a:rPr kumimoji="1" lang="ja-JP" altLang="en-US" smtClean="0"/>
              <a:t>‹#›</a:t>
            </a:fld>
            <a:endParaRPr kumimoji="1" lang="ja-JP" altLang="en-US"/>
          </a:p>
        </p:txBody>
      </p:sp>
    </p:spTree>
    <p:extLst>
      <p:ext uri="{BB962C8B-B14F-4D97-AF65-F5344CB8AC3E}">
        <p14:creationId xmlns:p14="http://schemas.microsoft.com/office/powerpoint/2010/main" val="2361338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DE34B5F-4A3D-43FD-8457-880E3D4D5C9A}" type="datetimeFigureOut">
              <a:rPr kumimoji="1" lang="ja-JP" altLang="en-US" smtClean="0"/>
              <a:t>2024/4/3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8880D02-C7D6-413C-A977-C8F3E2EBF4A2}" type="slidenum">
              <a:rPr kumimoji="1" lang="ja-JP" altLang="en-US" smtClean="0"/>
              <a:t>‹#›</a:t>
            </a:fld>
            <a:endParaRPr kumimoji="1" lang="ja-JP" altLang="en-US"/>
          </a:p>
        </p:txBody>
      </p:sp>
    </p:spTree>
    <p:extLst>
      <p:ext uri="{BB962C8B-B14F-4D97-AF65-F5344CB8AC3E}">
        <p14:creationId xmlns:p14="http://schemas.microsoft.com/office/powerpoint/2010/main" val="2975820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DE34B5F-4A3D-43FD-8457-880E3D4D5C9A}" type="datetimeFigureOut">
              <a:rPr kumimoji="1" lang="ja-JP" altLang="en-US" smtClean="0"/>
              <a:t>2024/4/3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8880D02-C7D6-413C-A977-C8F3E2EBF4A2}" type="slidenum">
              <a:rPr kumimoji="1" lang="ja-JP" altLang="en-US" smtClean="0"/>
              <a:t>‹#›</a:t>
            </a:fld>
            <a:endParaRPr kumimoji="1" lang="ja-JP" altLang="en-US"/>
          </a:p>
        </p:txBody>
      </p:sp>
    </p:spTree>
    <p:extLst>
      <p:ext uri="{BB962C8B-B14F-4D97-AF65-F5344CB8AC3E}">
        <p14:creationId xmlns:p14="http://schemas.microsoft.com/office/powerpoint/2010/main" val="235939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DE34B5F-4A3D-43FD-8457-880E3D4D5C9A}" type="datetimeFigureOut">
              <a:rPr kumimoji="1" lang="ja-JP" altLang="en-US" smtClean="0"/>
              <a:t>2024/4/3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8880D02-C7D6-413C-A977-C8F3E2EBF4A2}" type="slidenum">
              <a:rPr kumimoji="1" lang="ja-JP" altLang="en-US" smtClean="0"/>
              <a:t>‹#›</a:t>
            </a:fld>
            <a:endParaRPr kumimoji="1" lang="ja-JP" altLang="en-US"/>
          </a:p>
        </p:txBody>
      </p:sp>
    </p:spTree>
    <p:extLst>
      <p:ext uri="{BB962C8B-B14F-4D97-AF65-F5344CB8AC3E}">
        <p14:creationId xmlns:p14="http://schemas.microsoft.com/office/powerpoint/2010/main" val="18033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DE34B5F-4A3D-43FD-8457-880E3D4D5C9A}" type="datetimeFigureOut">
              <a:rPr kumimoji="1" lang="ja-JP" altLang="en-US" smtClean="0"/>
              <a:t>2024/4/3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8880D02-C7D6-413C-A977-C8F3E2EBF4A2}" type="slidenum">
              <a:rPr kumimoji="1" lang="ja-JP" altLang="en-US" smtClean="0"/>
              <a:t>‹#›</a:t>
            </a:fld>
            <a:endParaRPr kumimoji="1" lang="ja-JP" altLang="en-US"/>
          </a:p>
        </p:txBody>
      </p:sp>
    </p:spTree>
    <p:extLst>
      <p:ext uri="{BB962C8B-B14F-4D97-AF65-F5344CB8AC3E}">
        <p14:creationId xmlns:p14="http://schemas.microsoft.com/office/powerpoint/2010/main" val="3022179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E34B5F-4A3D-43FD-8457-880E3D4D5C9A}" type="datetimeFigureOut">
              <a:rPr kumimoji="1" lang="ja-JP" altLang="en-US" smtClean="0"/>
              <a:t>2024/4/3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8880D02-C7D6-413C-A977-C8F3E2EBF4A2}" type="slidenum">
              <a:rPr kumimoji="1" lang="ja-JP" altLang="en-US" smtClean="0"/>
              <a:t>‹#›</a:t>
            </a:fld>
            <a:endParaRPr kumimoji="1" lang="ja-JP" altLang="en-US"/>
          </a:p>
        </p:txBody>
      </p:sp>
    </p:spTree>
    <p:extLst>
      <p:ext uri="{BB962C8B-B14F-4D97-AF65-F5344CB8AC3E}">
        <p14:creationId xmlns:p14="http://schemas.microsoft.com/office/powerpoint/2010/main" val="1475355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DE34B5F-4A3D-43FD-8457-880E3D4D5C9A}" type="datetimeFigureOut">
              <a:rPr kumimoji="1" lang="ja-JP" altLang="en-US" smtClean="0"/>
              <a:t>2024/4/3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8880D02-C7D6-413C-A977-C8F3E2EBF4A2}" type="slidenum">
              <a:rPr kumimoji="1" lang="ja-JP" altLang="en-US" smtClean="0"/>
              <a:t>‹#›</a:t>
            </a:fld>
            <a:endParaRPr kumimoji="1" lang="ja-JP" altLang="en-US"/>
          </a:p>
        </p:txBody>
      </p:sp>
    </p:spTree>
    <p:extLst>
      <p:ext uri="{BB962C8B-B14F-4D97-AF65-F5344CB8AC3E}">
        <p14:creationId xmlns:p14="http://schemas.microsoft.com/office/powerpoint/2010/main" val="3634222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DE34B5F-4A3D-43FD-8457-880E3D4D5C9A}" type="datetimeFigureOut">
              <a:rPr kumimoji="1" lang="ja-JP" altLang="en-US" smtClean="0"/>
              <a:t>2024/4/3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8880D02-C7D6-413C-A977-C8F3E2EBF4A2}" type="slidenum">
              <a:rPr kumimoji="1" lang="ja-JP" altLang="en-US" smtClean="0"/>
              <a:t>‹#›</a:t>
            </a:fld>
            <a:endParaRPr kumimoji="1" lang="ja-JP" altLang="en-US"/>
          </a:p>
        </p:txBody>
      </p:sp>
    </p:spTree>
    <p:extLst>
      <p:ext uri="{BB962C8B-B14F-4D97-AF65-F5344CB8AC3E}">
        <p14:creationId xmlns:p14="http://schemas.microsoft.com/office/powerpoint/2010/main" val="2770178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E34B5F-4A3D-43FD-8457-880E3D4D5C9A}" type="datetimeFigureOut">
              <a:rPr kumimoji="1" lang="ja-JP" altLang="en-US" smtClean="0"/>
              <a:t>2024/4/3</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880D02-C7D6-413C-A977-C8F3E2EBF4A2}" type="slidenum">
              <a:rPr kumimoji="1" lang="ja-JP" altLang="en-US" smtClean="0"/>
              <a:t>‹#›</a:t>
            </a:fld>
            <a:endParaRPr kumimoji="1" lang="ja-JP" altLang="en-US"/>
          </a:p>
        </p:txBody>
      </p:sp>
    </p:spTree>
    <p:extLst>
      <p:ext uri="{BB962C8B-B14F-4D97-AF65-F5344CB8AC3E}">
        <p14:creationId xmlns:p14="http://schemas.microsoft.com/office/powerpoint/2010/main" val="28909310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AC0F1EF0-01F5-DF3B-A758-82C219C937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7911" y="6018"/>
            <a:ext cx="4690298" cy="3120389"/>
          </a:xfrm>
          <a:prstGeom prst="rect">
            <a:avLst/>
          </a:prstGeom>
        </p:spPr>
      </p:pic>
      <p:pic>
        <p:nvPicPr>
          <p:cNvPr id="13" name="図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890647"/>
            <a:ext cx="4478524" cy="2967353"/>
          </a:xfrm>
          <a:prstGeom prst="rect">
            <a:avLst/>
          </a:prstGeom>
        </p:spPr>
      </p:pic>
      <p:pic>
        <p:nvPicPr>
          <p:cNvPr id="12" name="図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2120" y="3737610"/>
            <a:ext cx="4679234" cy="3120390"/>
          </a:xfrm>
          <a:prstGeom prst="rect">
            <a:avLst/>
          </a:prstGeom>
        </p:spPr>
      </p:pic>
      <p:pic>
        <p:nvPicPr>
          <p:cNvPr id="11" name="図 10"/>
          <p:cNvPicPr>
            <a:picLocks noChangeAspect="1"/>
          </p:cNvPicPr>
          <p:nvPr/>
        </p:nvPicPr>
        <p:blipFill>
          <a:blip r:embed="rId6"/>
          <a:stretch>
            <a:fillRect/>
          </a:stretch>
        </p:blipFill>
        <p:spPr>
          <a:xfrm>
            <a:off x="-1" y="0"/>
            <a:ext cx="4462121" cy="2987040"/>
          </a:xfrm>
          <a:prstGeom prst="rect">
            <a:avLst/>
          </a:prstGeom>
        </p:spPr>
      </p:pic>
      <p:sp>
        <p:nvSpPr>
          <p:cNvPr id="4" name="正方形/長方形 3"/>
          <p:cNvSpPr/>
          <p:nvPr/>
        </p:nvSpPr>
        <p:spPr>
          <a:xfrm>
            <a:off x="0" y="2312008"/>
            <a:ext cx="9144000" cy="187992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2889844" y="2731040"/>
            <a:ext cx="6058069" cy="1138773"/>
          </a:xfrm>
          <a:prstGeom prst="rect">
            <a:avLst/>
          </a:prstGeom>
          <a:noFill/>
        </p:spPr>
        <p:txBody>
          <a:bodyPr wrap="none" lIns="91440" tIns="45720" rIns="91440" bIns="45720">
            <a:spAutoFit/>
          </a:bodyPr>
          <a:lstStyle/>
          <a:p>
            <a:r>
              <a:rPr lang="en-US" altLang="ja-JP" sz="2800" cap="none" spc="0" dirty="0">
                <a:ln w="0"/>
                <a:solidFill>
                  <a:schemeClr val="tx2">
                    <a:lumMod val="75000"/>
                  </a:schemeClr>
                </a:solidFill>
              </a:rPr>
              <a:t>【</a:t>
            </a:r>
            <a:r>
              <a:rPr lang="ja-JP" altLang="en-US" sz="2800" cap="none" spc="0" dirty="0">
                <a:ln w="0"/>
                <a:solidFill>
                  <a:schemeClr val="tx2">
                    <a:lumMod val="75000"/>
                  </a:schemeClr>
                </a:solidFill>
              </a:rPr>
              <a:t>新企画</a:t>
            </a:r>
            <a:r>
              <a:rPr lang="en-US" altLang="ja-JP" sz="2800" cap="none" spc="0" dirty="0">
                <a:ln w="0"/>
                <a:solidFill>
                  <a:schemeClr val="tx2">
                    <a:lumMod val="75000"/>
                  </a:schemeClr>
                </a:solidFill>
              </a:rPr>
              <a:t>】</a:t>
            </a:r>
            <a:r>
              <a:rPr lang="ja-JP" altLang="en-US" sz="2800" cap="none" spc="0" dirty="0">
                <a:ln w="0"/>
                <a:solidFill>
                  <a:schemeClr val="tx2">
                    <a:lumMod val="75000"/>
                  </a:schemeClr>
                </a:solidFill>
              </a:rPr>
              <a:t>南幌町内</a:t>
            </a:r>
            <a:r>
              <a:rPr lang="en-US" altLang="ja-JP" sz="2800" cap="none" spc="0" dirty="0">
                <a:ln w="0"/>
                <a:solidFill>
                  <a:schemeClr val="tx2">
                    <a:lumMod val="75000"/>
                  </a:schemeClr>
                </a:solidFill>
              </a:rPr>
              <a:t>4</a:t>
            </a:r>
            <a:r>
              <a:rPr lang="ja-JP" altLang="en-US" sz="2800" cap="none" spc="0" dirty="0">
                <a:ln w="0"/>
                <a:solidFill>
                  <a:schemeClr val="tx2">
                    <a:lumMod val="75000"/>
                  </a:schemeClr>
                </a:solidFill>
              </a:rPr>
              <a:t>カ所</a:t>
            </a:r>
            <a:endParaRPr lang="en-US" altLang="ja-JP" sz="2800" cap="none" spc="0" dirty="0">
              <a:ln w="0"/>
              <a:solidFill>
                <a:schemeClr val="tx2">
                  <a:lumMod val="75000"/>
                </a:schemeClr>
              </a:solidFill>
            </a:endParaRPr>
          </a:p>
          <a:p>
            <a:r>
              <a:rPr lang="ja-JP" altLang="en-US" sz="4000" cap="none" spc="0" dirty="0">
                <a:ln w="0"/>
                <a:solidFill>
                  <a:schemeClr val="tx2">
                    <a:lumMod val="75000"/>
                  </a:schemeClr>
                </a:solidFill>
              </a:rPr>
              <a:t>  デジタルサイネージ広告</a:t>
            </a:r>
            <a:endParaRPr lang="en-US" altLang="ja-JP" sz="4000" cap="none" spc="0" dirty="0">
              <a:ln w="0"/>
              <a:solidFill>
                <a:schemeClr val="tx2">
                  <a:lumMod val="75000"/>
                </a:schemeClr>
              </a:solidFill>
            </a:endParaRPr>
          </a:p>
        </p:txBody>
      </p:sp>
      <p:pic>
        <p:nvPicPr>
          <p:cNvPr id="3" name="図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0687" y="2312007"/>
            <a:ext cx="2860757" cy="1879926"/>
          </a:xfrm>
          <a:prstGeom prst="rect">
            <a:avLst/>
          </a:prstGeom>
        </p:spPr>
      </p:pic>
      <p:sp>
        <p:nvSpPr>
          <p:cNvPr id="5" name="正方形/長方形 4"/>
          <p:cNvSpPr/>
          <p:nvPr/>
        </p:nvSpPr>
        <p:spPr>
          <a:xfrm>
            <a:off x="-2647" y="4185865"/>
            <a:ext cx="9146647" cy="330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1621778" y="4191411"/>
            <a:ext cx="6053260" cy="323165"/>
          </a:xfrm>
          <a:prstGeom prst="rect">
            <a:avLst/>
          </a:prstGeom>
          <a:noFill/>
        </p:spPr>
        <p:txBody>
          <a:bodyPr wrap="none" rtlCol="0">
            <a:spAutoFit/>
          </a:bodyPr>
          <a:lstStyle/>
          <a:p>
            <a:r>
              <a:rPr kumimoji="1" lang="ja-JP" altLang="en-US" sz="1500" dirty="0">
                <a:solidFill>
                  <a:schemeClr val="tx1">
                    <a:lumMod val="75000"/>
                    <a:lumOff val="25000"/>
                  </a:schemeClr>
                </a:solidFill>
              </a:rPr>
              <a:t>南幌町の</a:t>
            </a:r>
            <a:r>
              <a:rPr kumimoji="1" lang="en-US" altLang="ja-JP" sz="1500" dirty="0">
                <a:solidFill>
                  <a:schemeClr val="tx1">
                    <a:lumMod val="75000"/>
                    <a:lumOff val="25000"/>
                  </a:schemeClr>
                </a:solidFill>
              </a:rPr>
              <a:t>4</a:t>
            </a:r>
            <a:r>
              <a:rPr kumimoji="1" lang="ja-JP" altLang="en-US" sz="1500" dirty="0">
                <a:solidFill>
                  <a:schemeClr val="tx1">
                    <a:lumMod val="75000"/>
                    <a:lumOff val="25000"/>
                  </a:schemeClr>
                </a:solidFill>
              </a:rPr>
              <a:t>か所に観光客向けデジタルサイネージが設置されました！</a:t>
            </a:r>
          </a:p>
        </p:txBody>
      </p:sp>
    </p:spTree>
    <p:extLst>
      <p:ext uri="{BB962C8B-B14F-4D97-AF65-F5344CB8AC3E}">
        <p14:creationId xmlns:p14="http://schemas.microsoft.com/office/powerpoint/2010/main" val="381749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86070"/>
            <a:ext cx="9144000" cy="459389"/>
          </a:xfrm>
          <a:prstGeom prst="rect">
            <a:avLst/>
          </a:prstGeom>
          <a:gradFill flip="none" rotWithShape="1">
            <a:gsLst>
              <a:gs pos="0">
                <a:schemeClr val="accent1">
                  <a:lumMod val="75000"/>
                </a:schemeClr>
              </a:gs>
              <a:gs pos="0">
                <a:schemeClr val="accent1">
                  <a:lumMod val="45000"/>
                  <a:lumOff val="55000"/>
                </a:schemeClr>
              </a:gs>
              <a:gs pos="94000">
                <a:schemeClr val="accent1">
                  <a:lumMod val="45000"/>
                  <a:lumOff val="55000"/>
                </a:schemeClr>
              </a:gs>
              <a:gs pos="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bg1"/>
                </a:solidFill>
              </a:rPr>
              <a:t>　設置場所：子ども室内遊戯施設「はれっぱ」　　　　　　　　　　　　　　　　　　　　</a:t>
            </a:r>
            <a:endParaRPr kumimoji="1" lang="ja-JP" altLang="en-US" sz="1600" dirty="0">
              <a:solidFill>
                <a:schemeClr val="bg2">
                  <a:lumMod val="25000"/>
                </a:schemeClr>
              </a:solidFill>
            </a:endParaRPr>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21380" y="732544"/>
            <a:ext cx="8894411" cy="5930030"/>
          </a:xfrm>
          <a:prstGeom prst="rect">
            <a:avLst/>
          </a:prstGeom>
        </p:spPr>
      </p:pic>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380" y="4800748"/>
            <a:ext cx="2559344" cy="1861826"/>
          </a:xfrm>
          <a:prstGeom prst="rect">
            <a:avLst/>
          </a:prstGeom>
        </p:spPr>
      </p:pic>
      <p:sp>
        <p:nvSpPr>
          <p:cNvPr id="5" name="テキスト ボックス 4">
            <a:extLst>
              <a:ext uri="{FF2B5EF4-FFF2-40B4-BE49-F238E27FC236}">
                <a16:creationId xmlns:a16="http://schemas.microsoft.com/office/drawing/2014/main" id="{AF2EA5B2-22F7-34AE-A77D-7300DBE7D776}"/>
              </a:ext>
            </a:extLst>
          </p:cNvPr>
          <p:cNvSpPr txBox="1"/>
          <p:nvPr/>
        </p:nvSpPr>
        <p:spPr>
          <a:xfrm>
            <a:off x="4735322" y="949065"/>
            <a:ext cx="3994951" cy="646331"/>
          </a:xfrm>
          <a:prstGeom prst="rect">
            <a:avLst/>
          </a:prstGeom>
          <a:noFill/>
        </p:spPr>
        <p:txBody>
          <a:bodyPr wrap="square" rtlCol="0">
            <a:spAutoFit/>
          </a:bodyPr>
          <a:lstStyle/>
          <a:p>
            <a:r>
              <a:rPr kumimoji="1" lang="ja-JP" altLang="en-US" dirty="0">
                <a:solidFill>
                  <a:schemeClr val="bg1"/>
                </a:solidFill>
              </a:rPr>
              <a:t>利用者数</a:t>
            </a:r>
            <a:r>
              <a:rPr kumimoji="1" lang="en-US" altLang="ja-JP" dirty="0">
                <a:solidFill>
                  <a:schemeClr val="bg1"/>
                </a:solidFill>
              </a:rPr>
              <a:t>…93,223</a:t>
            </a:r>
            <a:r>
              <a:rPr kumimoji="1" lang="ja-JP" altLang="en-US" dirty="0">
                <a:solidFill>
                  <a:schemeClr val="bg1"/>
                </a:solidFill>
              </a:rPr>
              <a:t>名（</a:t>
            </a:r>
            <a:r>
              <a:rPr kumimoji="1" lang="en-US" altLang="ja-JP" dirty="0">
                <a:solidFill>
                  <a:schemeClr val="bg1"/>
                </a:solidFill>
              </a:rPr>
              <a:t>R5.5.3</a:t>
            </a:r>
            <a:r>
              <a:rPr kumimoji="1" lang="ja-JP" altLang="en-US" dirty="0">
                <a:solidFill>
                  <a:schemeClr val="bg1"/>
                </a:solidFill>
              </a:rPr>
              <a:t>～</a:t>
            </a:r>
            <a:r>
              <a:rPr kumimoji="1" lang="en-US" altLang="ja-JP" dirty="0">
                <a:solidFill>
                  <a:schemeClr val="bg1"/>
                </a:solidFill>
              </a:rPr>
              <a:t>9.1</a:t>
            </a:r>
            <a:r>
              <a:rPr kumimoji="1" lang="ja-JP" altLang="en-US" dirty="0">
                <a:solidFill>
                  <a:schemeClr val="bg1"/>
                </a:solidFill>
              </a:rPr>
              <a:t>）</a:t>
            </a:r>
            <a:endParaRPr kumimoji="1" lang="en-US" altLang="ja-JP" dirty="0">
              <a:solidFill>
                <a:schemeClr val="bg1"/>
              </a:solidFill>
            </a:endParaRPr>
          </a:p>
          <a:p>
            <a:r>
              <a:rPr kumimoji="1" lang="en-US" altLang="ja-JP" dirty="0">
                <a:solidFill>
                  <a:schemeClr val="bg1"/>
                </a:solidFill>
              </a:rPr>
              <a:t>R5.5</a:t>
            </a:r>
            <a:r>
              <a:rPr kumimoji="1" lang="ja-JP" altLang="en-US" dirty="0">
                <a:solidFill>
                  <a:schemeClr val="bg1"/>
                </a:solidFill>
              </a:rPr>
              <a:t>月からオープン</a:t>
            </a:r>
          </a:p>
        </p:txBody>
      </p:sp>
    </p:spTree>
    <p:extLst>
      <p:ext uri="{BB962C8B-B14F-4D97-AF65-F5344CB8AC3E}">
        <p14:creationId xmlns:p14="http://schemas.microsoft.com/office/powerpoint/2010/main" val="3663507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86070"/>
            <a:ext cx="9144000" cy="459389"/>
          </a:xfrm>
          <a:prstGeom prst="rect">
            <a:avLst/>
          </a:prstGeom>
          <a:gradFill flip="none" rotWithShape="1">
            <a:gsLst>
              <a:gs pos="0">
                <a:schemeClr val="accent1">
                  <a:lumMod val="75000"/>
                </a:schemeClr>
              </a:gs>
              <a:gs pos="0">
                <a:schemeClr val="accent1">
                  <a:lumMod val="45000"/>
                  <a:lumOff val="55000"/>
                </a:schemeClr>
              </a:gs>
              <a:gs pos="94000">
                <a:schemeClr val="accent1">
                  <a:lumMod val="45000"/>
                  <a:lumOff val="55000"/>
                </a:schemeClr>
              </a:gs>
              <a:gs pos="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bg1"/>
                </a:solidFill>
              </a:rPr>
              <a:t>　</a:t>
            </a:r>
            <a:r>
              <a:rPr kumimoji="1" lang="ja-JP" altLang="en-US" dirty="0">
                <a:solidFill>
                  <a:schemeClr val="bg1"/>
                </a:solidFill>
              </a:rPr>
              <a:t>設置場所：なん</a:t>
            </a:r>
            <a:r>
              <a:rPr kumimoji="1" lang="ja-JP" altLang="en-US" dirty="0" err="1">
                <a:solidFill>
                  <a:schemeClr val="bg1"/>
                </a:solidFill>
              </a:rPr>
              <a:t>ぽろ</a:t>
            </a:r>
            <a:r>
              <a:rPr kumimoji="1" lang="ja-JP" altLang="en-US" dirty="0">
                <a:solidFill>
                  <a:schemeClr val="bg1"/>
                </a:solidFill>
              </a:rPr>
              <a:t>温泉ハート</a:t>
            </a:r>
            <a:r>
              <a:rPr kumimoji="1" lang="en-US" altLang="ja-JP" dirty="0">
                <a:solidFill>
                  <a:schemeClr val="bg1"/>
                </a:solidFill>
              </a:rPr>
              <a:t>&amp;</a:t>
            </a:r>
            <a:r>
              <a:rPr kumimoji="1" lang="ja-JP" altLang="en-US" dirty="0">
                <a:solidFill>
                  <a:schemeClr val="bg1"/>
                </a:solidFill>
              </a:rPr>
              <a:t>ハート</a:t>
            </a:r>
            <a:endParaRPr kumimoji="1" lang="ja-JP" altLang="en-US" dirty="0">
              <a:solidFill>
                <a:schemeClr val="bg2">
                  <a:lumMod val="25000"/>
                </a:schemeClr>
              </a:solidFill>
            </a:endParaRPr>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138" y="698270"/>
            <a:ext cx="7955280" cy="5966460"/>
          </a:xfrm>
          <a:prstGeom prst="rect">
            <a:avLst/>
          </a:prstGeom>
        </p:spPr>
      </p:pic>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107" y="4322618"/>
            <a:ext cx="3117843" cy="2278010"/>
          </a:xfrm>
          <a:prstGeom prst="rect">
            <a:avLst/>
          </a:prstGeom>
          <a:ln w="12700">
            <a:solidFill>
              <a:schemeClr val="tx1">
                <a:lumMod val="65000"/>
                <a:lumOff val="35000"/>
              </a:schemeClr>
            </a:solidFill>
          </a:ln>
        </p:spPr>
      </p:pic>
      <p:sp>
        <p:nvSpPr>
          <p:cNvPr id="5" name="テキスト ボックス 4">
            <a:extLst>
              <a:ext uri="{FF2B5EF4-FFF2-40B4-BE49-F238E27FC236}">
                <a16:creationId xmlns:a16="http://schemas.microsoft.com/office/drawing/2014/main" id="{5D04D6AD-A4E7-CD85-CEB9-3256731DE549}"/>
              </a:ext>
            </a:extLst>
          </p:cNvPr>
          <p:cNvSpPr txBox="1"/>
          <p:nvPr/>
        </p:nvSpPr>
        <p:spPr>
          <a:xfrm>
            <a:off x="3835154" y="905522"/>
            <a:ext cx="4314548" cy="369332"/>
          </a:xfrm>
          <a:prstGeom prst="rect">
            <a:avLst/>
          </a:prstGeom>
          <a:noFill/>
        </p:spPr>
        <p:txBody>
          <a:bodyPr wrap="square" rtlCol="0">
            <a:spAutoFit/>
          </a:bodyPr>
          <a:lstStyle/>
          <a:p>
            <a:r>
              <a:rPr kumimoji="1" lang="ja-JP" altLang="en-US" dirty="0">
                <a:solidFill>
                  <a:schemeClr val="bg1"/>
                </a:solidFill>
              </a:rPr>
              <a:t>利用者数</a:t>
            </a:r>
            <a:r>
              <a:rPr kumimoji="1" lang="en-US" altLang="ja-JP" dirty="0">
                <a:solidFill>
                  <a:schemeClr val="bg1"/>
                </a:solidFill>
              </a:rPr>
              <a:t>…179,737</a:t>
            </a:r>
            <a:r>
              <a:rPr kumimoji="1" lang="ja-JP" altLang="en-US" dirty="0">
                <a:solidFill>
                  <a:schemeClr val="bg1"/>
                </a:solidFill>
              </a:rPr>
              <a:t>名（</a:t>
            </a:r>
            <a:r>
              <a:rPr kumimoji="1" lang="en-US" altLang="ja-JP" dirty="0">
                <a:solidFill>
                  <a:schemeClr val="bg1"/>
                </a:solidFill>
              </a:rPr>
              <a:t>R4.4.1</a:t>
            </a:r>
            <a:r>
              <a:rPr kumimoji="1" lang="ja-JP" altLang="en-US" dirty="0">
                <a:solidFill>
                  <a:schemeClr val="bg1"/>
                </a:solidFill>
              </a:rPr>
              <a:t>～</a:t>
            </a:r>
            <a:r>
              <a:rPr kumimoji="1" lang="en-US" altLang="ja-JP" dirty="0">
                <a:solidFill>
                  <a:schemeClr val="bg1"/>
                </a:solidFill>
              </a:rPr>
              <a:t>R5.3.31</a:t>
            </a:r>
            <a:r>
              <a:rPr kumimoji="1" lang="ja-JP" altLang="en-US" dirty="0">
                <a:solidFill>
                  <a:schemeClr val="bg1"/>
                </a:solidFill>
              </a:rPr>
              <a:t>）</a:t>
            </a:r>
          </a:p>
        </p:txBody>
      </p:sp>
    </p:spTree>
    <p:extLst>
      <p:ext uri="{BB962C8B-B14F-4D97-AF65-F5344CB8AC3E}">
        <p14:creationId xmlns:p14="http://schemas.microsoft.com/office/powerpoint/2010/main" val="223802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86070"/>
            <a:ext cx="9144000" cy="459389"/>
          </a:xfrm>
          <a:prstGeom prst="rect">
            <a:avLst/>
          </a:prstGeom>
          <a:gradFill flip="none" rotWithShape="1">
            <a:gsLst>
              <a:gs pos="0">
                <a:schemeClr val="accent1">
                  <a:lumMod val="75000"/>
                </a:schemeClr>
              </a:gs>
              <a:gs pos="0">
                <a:schemeClr val="accent1">
                  <a:lumMod val="45000"/>
                  <a:lumOff val="55000"/>
                </a:schemeClr>
              </a:gs>
              <a:gs pos="94000">
                <a:schemeClr val="accent1">
                  <a:lumMod val="45000"/>
                  <a:lumOff val="55000"/>
                </a:schemeClr>
              </a:gs>
              <a:gs pos="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bg1"/>
                </a:solidFill>
              </a:rPr>
              <a:t>　設置場所：ふるさと物産館「ビューロー」　　　　　　　　　　　　　　　　　　　　</a:t>
            </a:r>
            <a:endParaRPr kumimoji="1" lang="ja-JP" altLang="en-US" sz="1600" dirty="0">
              <a:solidFill>
                <a:schemeClr val="bg2">
                  <a:lumMod val="25000"/>
                </a:schemeClr>
              </a:solidFill>
            </a:endParaRPr>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4662" y="699087"/>
            <a:ext cx="7955280" cy="5966460"/>
          </a:xfrm>
          <a:prstGeom prst="rect">
            <a:avLst/>
          </a:prstGeo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1862" y="4538749"/>
            <a:ext cx="2932662" cy="2066270"/>
          </a:xfrm>
          <a:prstGeom prst="rect">
            <a:avLst/>
          </a:prstGeom>
          <a:ln w="19050">
            <a:solidFill>
              <a:schemeClr val="tx1">
                <a:lumMod val="65000"/>
                <a:lumOff val="35000"/>
              </a:schemeClr>
            </a:solidFill>
          </a:ln>
        </p:spPr>
      </p:pic>
      <p:sp>
        <p:nvSpPr>
          <p:cNvPr id="2" name="テキスト ボックス 1">
            <a:extLst>
              <a:ext uri="{FF2B5EF4-FFF2-40B4-BE49-F238E27FC236}">
                <a16:creationId xmlns:a16="http://schemas.microsoft.com/office/drawing/2014/main" id="{91D8DBA6-63EB-4D0C-03D6-03D143EC3E71}"/>
              </a:ext>
            </a:extLst>
          </p:cNvPr>
          <p:cNvSpPr txBox="1"/>
          <p:nvPr/>
        </p:nvSpPr>
        <p:spPr>
          <a:xfrm>
            <a:off x="3835154" y="905522"/>
            <a:ext cx="4314548" cy="369332"/>
          </a:xfrm>
          <a:prstGeom prst="rect">
            <a:avLst/>
          </a:prstGeom>
          <a:noFill/>
        </p:spPr>
        <p:txBody>
          <a:bodyPr wrap="square" rtlCol="0">
            <a:spAutoFit/>
          </a:bodyPr>
          <a:lstStyle/>
          <a:p>
            <a:r>
              <a:rPr kumimoji="1" lang="ja-JP" altLang="en-US" dirty="0">
                <a:solidFill>
                  <a:schemeClr val="bg1"/>
                </a:solidFill>
              </a:rPr>
              <a:t>利用者数</a:t>
            </a:r>
            <a:r>
              <a:rPr kumimoji="1" lang="en-US" altLang="ja-JP" dirty="0">
                <a:solidFill>
                  <a:schemeClr val="bg1"/>
                </a:solidFill>
              </a:rPr>
              <a:t>…55,958</a:t>
            </a:r>
            <a:r>
              <a:rPr kumimoji="1" lang="ja-JP" altLang="en-US" dirty="0">
                <a:solidFill>
                  <a:schemeClr val="bg1"/>
                </a:solidFill>
              </a:rPr>
              <a:t>名（</a:t>
            </a:r>
            <a:r>
              <a:rPr kumimoji="1" lang="en-US" altLang="ja-JP" dirty="0">
                <a:solidFill>
                  <a:schemeClr val="bg1"/>
                </a:solidFill>
              </a:rPr>
              <a:t>R4.4.1</a:t>
            </a:r>
            <a:r>
              <a:rPr kumimoji="1" lang="ja-JP" altLang="en-US" dirty="0">
                <a:solidFill>
                  <a:schemeClr val="bg1"/>
                </a:solidFill>
              </a:rPr>
              <a:t>～</a:t>
            </a:r>
            <a:r>
              <a:rPr kumimoji="1" lang="en-US" altLang="ja-JP" dirty="0">
                <a:solidFill>
                  <a:schemeClr val="bg1"/>
                </a:solidFill>
              </a:rPr>
              <a:t>R5.3.31</a:t>
            </a:r>
            <a:r>
              <a:rPr kumimoji="1" lang="ja-JP" altLang="en-US" dirty="0">
                <a:solidFill>
                  <a:schemeClr val="bg1"/>
                </a:solidFill>
              </a:rPr>
              <a:t>）</a:t>
            </a:r>
          </a:p>
        </p:txBody>
      </p:sp>
    </p:spTree>
    <p:extLst>
      <p:ext uri="{BB962C8B-B14F-4D97-AF65-F5344CB8AC3E}">
        <p14:creationId xmlns:p14="http://schemas.microsoft.com/office/powerpoint/2010/main" val="2696155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86070"/>
            <a:ext cx="9144000" cy="459389"/>
          </a:xfrm>
          <a:prstGeom prst="rect">
            <a:avLst/>
          </a:prstGeom>
          <a:gradFill flip="none" rotWithShape="1">
            <a:gsLst>
              <a:gs pos="0">
                <a:schemeClr val="accent1">
                  <a:lumMod val="75000"/>
                </a:schemeClr>
              </a:gs>
              <a:gs pos="0">
                <a:schemeClr val="accent1">
                  <a:lumMod val="45000"/>
                  <a:lumOff val="55000"/>
                </a:schemeClr>
              </a:gs>
              <a:gs pos="94000">
                <a:schemeClr val="accent1">
                  <a:lumMod val="45000"/>
                  <a:lumOff val="55000"/>
                </a:schemeClr>
              </a:gs>
              <a:gs pos="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bg1"/>
                </a:solidFill>
              </a:rPr>
              <a:t>　設置場所：生涯学習センター「ぽろろ」</a:t>
            </a:r>
            <a:endParaRPr kumimoji="1" lang="ja-JP" altLang="en-US" sz="1600" dirty="0">
              <a:solidFill>
                <a:schemeClr val="bg2">
                  <a:lumMod val="25000"/>
                </a:schemeClr>
              </a:solidFill>
            </a:endParaRPr>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4181" y="701637"/>
            <a:ext cx="7955280" cy="5966460"/>
          </a:xfrm>
          <a:prstGeom prst="rect">
            <a:avLst/>
          </a:prstGeom>
        </p:spPr>
      </p:pic>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974" y="4668960"/>
            <a:ext cx="3580185" cy="1954803"/>
          </a:xfrm>
          <a:prstGeom prst="rect">
            <a:avLst/>
          </a:prstGeom>
          <a:ln>
            <a:solidFill>
              <a:schemeClr val="tx1">
                <a:lumMod val="65000"/>
                <a:lumOff val="35000"/>
              </a:schemeClr>
            </a:solidFill>
          </a:ln>
        </p:spPr>
      </p:pic>
      <p:sp>
        <p:nvSpPr>
          <p:cNvPr id="3" name="テキスト ボックス 2">
            <a:extLst>
              <a:ext uri="{FF2B5EF4-FFF2-40B4-BE49-F238E27FC236}">
                <a16:creationId xmlns:a16="http://schemas.microsoft.com/office/drawing/2014/main" id="{7D551450-3DE1-0BBE-B718-6077B5D121E3}"/>
              </a:ext>
            </a:extLst>
          </p:cNvPr>
          <p:cNvSpPr txBox="1"/>
          <p:nvPr/>
        </p:nvSpPr>
        <p:spPr>
          <a:xfrm>
            <a:off x="3835154" y="905522"/>
            <a:ext cx="4314548" cy="369332"/>
          </a:xfrm>
          <a:prstGeom prst="rect">
            <a:avLst/>
          </a:prstGeom>
          <a:noFill/>
        </p:spPr>
        <p:txBody>
          <a:bodyPr wrap="square" rtlCol="0">
            <a:spAutoFit/>
          </a:bodyPr>
          <a:lstStyle/>
          <a:p>
            <a:r>
              <a:rPr kumimoji="1" lang="ja-JP" altLang="en-US" dirty="0">
                <a:solidFill>
                  <a:schemeClr val="bg1"/>
                </a:solidFill>
              </a:rPr>
              <a:t>利用者数</a:t>
            </a:r>
            <a:r>
              <a:rPr kumimoji="1" lang="en-US" altLang="ja-JP" dirty="0">
                <a:solidFill>
                  <a:schemeClr val="bg1"/>
                </a:solidFill>
              </a:rPr>
              <a:t>…21,067</a:t>
            </a:r>
            <a:r>
              <a:rPr kumimoji="1" lang="ja-JP" altLang="en-US" dirty="0">
                <a:solidFill>
                  <a:schemeClr val="bg1"/>
                </a:solidFill>
              </a:rPr>
              <a:t>名（</a:t>
            </a:r>
            <a:r>
              <a:rPr kumimoji="1" lang="en-US" altLang="ja-JP" dirty="0">
                <a:solidFill>
                  <a:schemeClr val="bg1"/>
                </a:solidFill>
              </a:rPr>
              <a:t>R4.4.1</a:t>
            </a:r>
            <a:r>
              <a:rPr kumimoji="1" lang="ja-JP" altLang="en-US" dirty="0">
                <a:solidFill>
                  <a:schemeClr val="bg1"/>
                </a:solidFill>
              </a:rPr>
              <a:t>～</a:t>
            </a:r>
            <a:r>
              <a:rPr kumimoji="1" lang="en-US" altLang="ja-JP" dirty="0">
                <a:solidFill>
                  <a:schemeClr val="bg1"/>
                </a:solidFill>
              </a:rPr>
              <a:t>R5.3.31</a:t>
            </a:r>
            <a:r>
              <a:rPr kumimoji="1" lang="ja-JP" altLang="en-US" dirty="0">
                <a:solidFill>
                  <a:schemeClr val="bg1"/>
                </a:solidFill>
              </a:rPr>
              <a:t>）</a:t>
            </a:r>
          </a:p>
        </p:txBody>
      </p:sp>
    </p:spTree>
    <p:extLst>
      <p:ext uri="{BB962C8B-B14F-4D97-AF65-F5344CB8AC3E}">
        <p14:creationId xmlns:p14="http://schemas.microsoft.com/office/powerpoint/2010/main" val="2655420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5116" y="1726446"/>
            <a:ext cx="6790555" cy="3819879"/>
          </a:xfrm>
          <a:prstGeom prst="rect">
            <a:avLst/>
          </a:prstGeom>
        </p:spPr>
      </p:pic>
      <p:sp>
        <p:nvSpPr>
          <p:cNvPr id="5" name="正方形/長方形 4"/>
          <p:cNvSpPr/>
          <p:nvPr/>
        </p:nvSpPr>
        <p:spPr>
          <a:xfrm>
            <a:off x="0" y="186070"/>
            <a:ext cx="9144000" cy="459389"/>
          </a:xfrm>
          <a:prstGeom prst="rect">
            <a:avLst/>
          </a:prstGeom>
          <a:gradFill flip="none" rotWithShape="1">
            <a:gsLst>
              <a:gs pos="0">
                <a:schemeClr val="accent1">
                  <a:lumMod val="75000"/>
                </a:schemeClr>
              </a:gs>
              <a:gs pos="0">
                <a:schemeClr val="accent1">
                  <a:lumMod val="45000"/>
                  <a:lumOff val="55000"/>
                </a:schemeClr>
              </a:gs>
              <a:gs pos="94000">
                <a:schemeClr val="accent1">
                  <a:lumMod val="45000"/>
                  <a:lumOff val="55000"/>
                </a:schemeClr>
              </a:gs>
              <a:gs pos="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bg1"/>
                </a:solidFill>
              </a:rPr>
              <a:t>　デジタルサイネージ画面の説明</a:t>
            </a:r>
          </a:p>
        </p:txBody>
      </p:sp>
      <p:sp>
        <p:nvSpPr>
          <p:cNvPr id="9" name="正方形/長方形 8"/>
          <p:cNvSpPr/>
          <p:nvPr/>
        </p:nvSpPr>
        <p:spPr>
          <a:xfrm>
            <a:off x="2009552" y="5823200"/>
            <a:ext cx="1791587" cy="3987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 9"/>
          <p:cNvSpPr/>
          <p:nvPr/>
        </p:nvSpPr>
        <p:spPr>
          <a:xfrm>
            <a:off x="2269845" y="5815334"/>
            <a:ext cx="1257300" cy="21038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latin typeface="BIZ UDPゴシック" panose="020B0400000000000000" pitchFamily="50" charset="-128"/>
                <a:ea typeface="BIZ UDPゴシック" panose="020B0400000000000000" pitchFamily="50" charset="-128"/>
              </a:rPr>
              <a:t>おすすめボタン</a:t>
            </a:r>
          </a:p>
        </p:txBody>
      </p:sp>
      <p:sp>
        <p:nvSpPr>
          <p:cNvPr id="11" name="テキスト ボックス 10"/>
          <p:cNvSpPr txBox="1"/>
          <p:nvPr/>
        </p:nvSpPr>
        <p:spPr>
          <a:xfrm>
            <a:off x="1053524" y="6053641"/>
            <a:ext cx="2810385" cy="369332"/>
          </a:xfrm>
          <a:prstGeom prst="rect">
            <a:avLst/>
          </a:prstGeom>
          <a:noFill/>
        </p:spPr>
        <p:txBody>
          <a:bodyPr wrap="none" rtlCol="0">
            <a:spAutoFit/>
          </a:bodyPr>
          <a:lstStyle/>
          <a:p>
            <a:r>
              <a:rPr kumimoji="1" lang="ja-JP" altLang="en-US" sz="600" dirty="0">
                <a:solidFill>
                  <a:schemeClr val="bg2">
                    <a:lumMod val="25000"/>
                  </a:schemeClr>
                </a:solidFill>
                <a:latin typeface="BIZ UDPゴシック" panose="020B0400000000000000" pitchFamily="50" charset="-128"/>
                <a:ea typeface="BIZ UDPゴシック" panose="020B0400000000000000" pitchFamily="50" charset="-128"/>
              </a:rPr>
              <a:t>タッチで史跡巡り、移住促進に向けた町内巡り、近隣自治体への移動、</a:t>
            </a:r>
            <a:endParaRPr kumimoji="1" lang="en-US" altLang="ja-JP" sz="600" dirty="0">
              <a:solidFill>
                <a:schemeClr val="bg2">
                  <a:lumMod val="25000"/>
                </a:schemeClr>
              </a:solidFill>
              <a:latin typeface="BIZ UDPゴシック" panose="020B0400000000000000" pitchFamily="50" charset="-128"/>
              <a:ea typeface="BIZ UDPゴシック" panose="020B0400000000000000" pitchFamily="50" charset="-128"/>
            </a:endParaRPr>
          </a:p>
          <a:p>
            <a:r>
              <a:rPr kumimoji="1" lang="ja-JP" altLang="en-US" sz="600" dirty="0">
                <a:solidFill>
                  <a:schemeClr val="bg2">
                    <a:lumMod val="25000"/>
                  </a:schemeClr>
                </a:solidFill>
                <a:latin typeface="BIZ UDPゴシック" panose="020B0400000000000000" pitchFamily="50" charset="-128"/>
                <a:ea typeface="BIZ UDPゴシック" panose="020B0400000000000000" pitchFamily="50" charset="-128"/>
              </a:rPr>
              <a:t>ふるさと納税、オンデンマンド交通、ＳＮＳ情報・ＱＲコードなどをポップアップで</a:t>
            </a:r>
            <a:endParaRPr kumimoji="1" lang="en-US" altLang="ja-JP" sz="600" dirty="0">
              <a:solidFill>
                <a:schemeClr val="bg2">
                  <a:lumMod val="25000"/>
                </a:schemeClr>
              </a:solidFill>
              <a:latin typeface="BIZ UDPゴシック" panose="020B0400000000000000" pitchFamily="50" charset="-128"/>
              <a:ea typeface="BIZ UDPゴシック" panose="020B0400000000000000" pitchFamily="50" charset="-128"/>
            </a:endParaRPr>
          </a:p>
          <a:p>
            <a:r>
              <a:rPr kumimoji="1" lang="ja-JP" altLang="en-US" sz="600" dirty="0">
                <a:solidFill>
                  <a:schemeClr val="bg2">
                    <a:lumMod val="25000"/>
                  </a:schemeClr>
                </a:solidFill>
                <a:latin typeface="BIZ UDPゴシック" panose="020B0400000000000000" pitchFamily="50" charset="-128"/>
                <a:ea typeface="BIZ UDPゴシック" panose="020B0400000000000000" pitchFamily="50" charset="-128"/>
              </a:rPr>
              <a:t>表示をします。</a:t>
            </a:r>
            <a:r>
              <a:rPr kumimoji="1" lang="en-US" altLang="ja-JP" sz="600" dirty="0">
                <a:solidFill>
                  <a:schemeClr val="bg2">
                    <a:lumMod val="25000"/>
                  </a:schemeClr>
                </a:solidFill>
                <a:latin typeface="BIZ UDPゴシック" panose="020B0400000000000000" pitchFamily="50" charset="-128"/>
                <a:ea typeface="BIZ UDPゴシック" panose="020B0400000000000000" pitchFamily="50" charset="-128"/>
              </a:rPr>
              <a:t>※</a:t>
            </a:r>
            <a:r>
              <a:rPr kumimoji="1" lang="ja-JP" altLang="en-US" sz="600" dirty="0">
                <a:solidFill>
                  <a:schemeClr val="bg2">
                    <a:lumMod val="25000"/>
                  </a:schemeClr>
                </a:solidFill>
                <a:latin typeface="BIZ UDPゴシック" panose="020B0400000000000000" pitchFamily="50" charset="-128"/>
                <a:ea typeface="BIZ UDPゴシック" panose="020B0400000000000000" pitchFamily="50" charset="-128"/>
              </a:rPr>
              <a:t>ボタンの数は複数の制作ができます。（</a:t>
            </a:r>
            <a:r>
              <a:rPr kumimoji="1" lang="en-US" altLang="ja-JP" sz="600" dirty="0">
                <a:solidFill>
                  <a:schemeClr val="bg2">
                    <a:lumMod val="25000"/>
                  </a:schemeClr>
                </a:solidFill>
                <a:latin typeface="BIZ UDPゴシック" panose="020B0400000000000000" pitchFamily="50" charset="-128"/>
                <a:ea typeface="BIZ UDPゴシック" panose="020B0400000000000000" pitchFamily="50" charset="-128"/>
              </a:rPr>
              <a:t>※</a:t>
            </a:r>
            <a:r>
              <a:rPr kumimoji="1" lang="ja-JP" altLang="en-US" sz="600" dirty="0">
                <a:solidFill>
                  <a:schemeClr val="bg2">
                    <a:lumMod val="25000"/>
                  </a:schemeClr>
                </a:solidFill>
                <a:latin typeface="BIZ UDPゴシック" panose="020B0400000000000000" pitchFamily="50" charset="-128"/>
                <a:ea typeface="BIZ UDPゴシック" panose="020B0400000000000000" pitchFamily="50" charset="-128"/>
              </a:rPr>
              <a:t>上記は</a:t>
            </a:r>
            <a:r>
              <a:rPr kumimoji="1" lang="en-US" altLang="ja-JP" sz="600" dirty="0">
                <a:solidFill>
                  <a:schemeClr val="bg2">
                    <a:lumMod val="25000"/>
                  </a:schemeClr>
                </a:solidFill>
                <a:latin typeface="BIZ UDPゴシック" panose="020B0400000000000000" pitchFamily="50" charset="-128"/>
                <a:ea typeface="BIZ UDPゴシック" panose="020B0400000000000000" pitchFamily="50" charset="-128"/>
              </a:rPr>
              <a:t>4</a:t>
            </a:r>
            <a:r>
              <a:rPr kumimoji="1" lang="ja-JP" altLang="en-US" sz="600" dirty="0">
                <a:solidFill>
                  <a:schemeClr val="bg2">
                    <a:lumMod val="25000"/>
                  </a:schemeClr>
                </a:solidFill>
                <a:latin typeface="BIZ UDPゴシック" panose="020B0400000000000000" pitchFamily="50" charset="-128"/>
                <a:ea typeface="BIZ UDPゴシック" panose="020B0400000000000000" pitchFamily="50" charset="-128"/>
              </a:rPr>
              <a:t>ボタン構成）</a:t>
            </a:r>
            <a:endParaRPr kumimoji="1" lang="en-US" altLang="ja-JP" sz="600" dirty="0">
              <a:solidFill>
                <a:schemeClr val="bg2">
                  <a:lumMod val="25000"/>
                </a:schemeClr>
              </a:solidFill>
              <a:latin typeface="BIZ UDPゴシック" panose="020B0400000000000000" pitchFamily="50" charset="-128"/>
              <a:ea typeface="BIZ UDPゴシック" panose="020B0400000000000000" pitchFamily="50" charset="-128"/>
            </a:endParaRPr>
          </a:p>
        </p:txBody>
      </p:sp>
      <p:sp>
        <p:nvSpPr>
          <p:cNvPr id="22" name="テキスト ボックス 21"/>
          <p:cNvSpPr txBox="1"/>
          <p:nvPr/>
        </p:nvSpPr>
        <p:spPr>
          <a:xfrm>
            <a:off x="297616" y="690269"/>
            <a:ext cx="7007046" cy="523220"/>
          </a:xfrm>
          <a:prstGeom prst="rect">
            <a:avLst/>
          </a:prstGeom>
          <a:noFill/>
        </p:spPr>
        <p:txBody>
          <a:bodyPr wrap="none" rtlCol="0">
            <a:spAutoFit/>
          </a:bodyPr>
          <a:lstStyle/>
          <a:p>
            <a:r>
              <a:rPr kumimoji="1" lang="ja-JP" altLang="en-US" sz="1400" dirty="0">
                <a:latin typeface="+mn-ea"/>
              </a:rPr>
              <a:t>地図情報と観光情報、広告情報をバランスよく配置し、利便性向上に努めます。</a:t>
            </a:r>
            <a:endParaRPr kumimoji="1" lang="en-US" altLang="ja-JP" sz="1400" dirty="0">
              <a:latin typeface="+mn-ea"/>
            </a:endParaRPr>
          </a:p>
          <a:p>
            <a:r>
              <a:rPr kumimoji="1" lang="ja-JP" altLang="en-US" sz="1400" dirty="0">
                <a:latin typeface="+mn-ea"/>
              </a:rPr>
              <a:t>車いすの方、小さなお子様にも配慮し、原則操作ボタンは下部に配置しております。</a:t>
            </a:r>
          </a:p>
        </p:txBody>
      </p:sp>
      <p:sp>
        <p:nvSpPr>
          <p:cNvPr id="3" name="正方形/長方形 2"/>
          <p:cNvSpPr/>
          <p:nvPr/>
        </p:nvSpPr>
        <p:spPr>
          <a:xfrm>
            <a:off x="1258645" y="6392893"/>
            <a:ext cx="3993802" cy="164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3811355" y="6035372"/>
            <a:ext cx="2968682" cy="461665"/>
          </a:xfrm>
          <a:prstGeom prst="rect">
            <a:avLst/>
          </a:prstGeom>
          <a:solidFill>
            <a:schemeClr val="bg1"/>
          </a:solidFill>
        </p:spPr>
        <p:txBody>
          <a:bodyPr wrap="square" rtlCol="0">
            <a:spAutoFit/>
          </a:bodyPr>
          <a:lstStyle/>
          <a:p>
            <a:r>
              <a:rPr kumimoji="1" lang="ja-JP" altLang="en-US" sz="600" dirty="0">
                <a:solidFill>
                  <a:schemeClr val="bg2">
                    <a:lumMod val="25000"/>
                  </a:schemeClr>
                </a:solidFill>
                <a:latin typeface="BIZ UDPゴシック" panose="020B0400000000000000" pitchFamily="50" charset="-128"/>
                <a:ea typeface="BIZ UDPゴシック" panose="020B0400000000000000" pitchFamily="50" charset="-128"/>
              </a:rPr>
              <a:t>タッチで各カテゴリー「見る・フォトスポット」「食べる」「特産品・直売所」</a:t>
            </a:r>
            <a:endParaRPr kumimoji="1" lang="en-US" altLang="ja-JP" sz="600" dirty="0">
              <a:solidFill>
                <a:schemeClr val="bg2">
                  <a:lumMod val="25000"/>
                </a:schemeClr>
              </a:solidFill>
              <a:latin typeface="BIZ UDPゴシック" panose="020B0400000000000000" pitchFamily="50" charset="-128"/>
              <a:ea typeface="BIZ UDPゴシック" panose="020B0400000000000000" pitchFamily="50" charset="-128"/>
            </a:endParaRPr>
          </a:p>
          <a:p>
            <a:r>
              <a:rPr kumimoji="1" lang="ja-JP" altLang="en-US" sz="600" dirty="0">
                <a:solidFill>
                  <a:schemeClr val="bg2">
                    <a:lumMod val="25000"/>
                  </a:schemeClr>
                </a:solidFill>
                <a:latin typeface="BIZ UDPゴシック" panose="020B0400000000000000" pitchFamily="50" charset="-128"/>
                <a:ea typeface="BIZ UDPゴシック" panose="020B0400000000000000" pitchFamily="50" charset="-128"/>
              </a:rPr>
              <a:t>「まちの情報・暮らしの情報」「クーポン」などをポップアップで表示をします。</a:t>
            </a:r>
            <a:endParaRPr kumimoji="1" lang="en-US" altLang="ja-JP" sz="600" dirty="0">
              <a:solidFill>
                <a:schemeClr val="bg2">
                  <a:lumMod val="25000"/>
                </a:schemeClr>
              </a:solidFill>
              <a:latin typeface="BIZ UDPゴシック" panose="020B0400000000000000" pitchFamily="50" charset="-128"/>
              <a:ea typeface="BIZ UDPゴシック" panose="020B0400000000000000" pitchFamily="50" charset="-128"/>
            </a:endParaRPr>
          </a:p>
          <a:p>
            <a:r>
              <a:rPr kumimoji="1" lang="en-US" altLang="ja-JP" sz="600" dirty="0">
                <a:solidFill>
                  <a:schemeClr val="bg2">
                    <a:lumMod val="25000"/>
                  </a:schemeClr>
                </a:solidFill>
                <a:latin typeface="BIZ UDPゴシック" panose="020B0400000000000000" pitchFamily="50" charset="-128"/>
                <a:ea typeface="BIZ UDPゴシック" panose="020B0400000000000000" pitchFamily="50" charset="-128"/>
              </a:rPr>
              <a:t>※</a:t>
            </a:r>
            <a:r>
              <a:rPr kumimoji="1" lang="ja-JP" altLang="en-US" sz="600" dirty="0">
                <a:solidFill>
                  <a:schemeClr val="bg2">
                    <a:lumMod val="25000"/>
                  </a:schemeClr>
                </a:solidFill>
                <a:latin typeface="BIZ UDPゴシック" panose="020B0400000000000000" pitchFamily="50" charset="-128"/>
                <a:ea typeface="BIZ UDPゴシック" panose="020B0400000000000000" pitchFamily="50" charset="-128"/>
              </a:rPr>
              <a:t>カテゴリー作成については町のご要望をヒアリングして制作します。</a:t>
            </a:r>
            <a:endParaRPr kumimoji="1" lang="en-US" altLang="ja-JP" sz="600" dirty="0">
              <a:solidFill>
                <a:schemeClr val="bg2">
                  <a:lumMod val="25000"/>
                </a:schemeClr>
              </a:solidFill>
              <a:latin typeface="BIZ UDPゴシック" panose="020B0400000000000000" pitchFamily="50" charset="-128"/>
              <a:ea typeface="BIZ UDPゴシック" panose="020B0400000000000000" pitchFamily="50" charset="-128"/>
            </a:endParaRPr>
          </a:p>
          <a:p>
            <a:r>
              <a:rPr kumimoji="1" lang="en-US" altLang="ja-JP" sz="600" dirty="0">
                <a:solidFill>
                  <a:schemeClr val="bg2">
                    <a:lumMod val="25000"/>
                  </a:schemeClr>
                </a:solidFill>
                <a:latin typeface="BIZ UDPゴシック" panose="020B0400000000000000" pitchFamily="50" charset="-128"/>
                <a:ea typeface="BIZ UDPゴシック" panose="020B0400000000000000" pitchFamily="50" charset="-128"/>
              </a:rPr>
              <a:t>※</a:t>
            </a:r>
            <a:r>
              <a:rPr kumimoji="1" lang="ja-JP" altLang="en-US" sz="600" dirty="0">
                <a:solidFill>
                  <a:schemeClr val="bg2">
                    <a:lumMod val="25000"/>
                  </a:schemeClr>
                </a:solidFill>
                <a:latin typeface="BIZ UDPゴシック" panose="020B0400000000000000" pitchFamily="50" charset="-128"/>
                <a:ea typeface="BIZ UDPゴシック" panose="020B0400000000000000" pitchFamily="50" charset="-128"/>
              </a:rPr>
              <a:t>ボタンの数は複数の制作ができます。（上記は</a:t>
            </a:r>
            <a:r>
              <a:rPr kumimoji="1" lang="en-US" altLang="ja-JP" sz="600" dirty="0">
                <a:solidFill>
                  <a:schemeClr val="bg2">
                    <a:lumMod val="25000"/>
                  </a:schemeClr>
                </a:solidFill>
                <a:latin typeface="BIZ UDPゴシック" panose="020B0400000000000000" pitchFamily="50" charset="-128"/>
                <a:ea typeface="BIZ UDPゴシック" panose="020B0400000000000000" pitchFamily="50" charset="-128"/>
              </a:rPr>
              <a:t>5</a:t>
            </a:r>
            <a:r>
              <a:rPr kumimoji="1" lang="ja-JP" altLang="en-US" sz="600" dirty="0">
                <a:solidFill>
                  <a:schemeClr val="bg2">
                    <a:lumMod val="25000"/>
                  </a:schemeClr>
                </a:solidFill>
                <a:latin typeface="BIZ UDPゴシック" panose="020B0400000000000000" pitchFamily="50" charset="-128"/>
                <a:ea typeface="BIZ UDPゴシック" panose="020B0400000000000000" pitchFamily="50" charset="-128"/>
              </a:rPr>
              <a:t>ボタン構成）</a:t>
            </a:r>
            <a:endParaRPr kumimoji="1" lang="en-US" altLang="ja-JP" sz="600" dirty="0">
              <a:solidFill>
                <a:schemeClr val="bg2">
                  <a:lumMod val="25000"/>
                </a:schemeClr>
              </a:solidFill>
              <a:latin typeface="BIZ UDPゴシック" panose="020B0400000000000000" pitchFamily="50" charset="-128"/>
              <a:ea typeface="BIZ UDPゴシック" panose="020B0400000000000000" pitchFamily="50" charset="-128"/>
            </a:endParaRPr>
          </a:p>
        </p:txBody>
      </p:sp>
      <p:sp>
        <p:nvSpPr>
          <p:cNvPr id="24" name="テキスト ボックス 23"/>
          <p:cNvSpPr txBox="1"/>
          <p:nvPr/>
        </p:nvSpPr>
        <p:spPr>
          <a:xfrm>
            <a:off x="6631653" y="5974876"/>
            <a:ext cx="2347117" cy="369332"/>
          </a:xfrm>
          <a:prstGeom prst="rect">
            <a:avLst/>
          </a:prstGeom>
          <a:solidFill>
            <a:schemeClr val="bg1"/>
          </a:solidFill>
        </p:spPr>
        <p:txBody>
          <a:bodyPr wrap="none" rtlCol="0">
            <a:spAutoFit/>
          </a:bodyPr>
          <a:lstStyle/>
          <a:p>
            <a:r>
              <a:rPr kumimoji="1" lang="ja-JP" altLang="en-US" sz="600" dirty="0">
                <a:solidFill>
                  <a:schemeClr val="bg2">
                    <a:lumMod val="25000"/>
                  </a:schemeClr>
                </a:solidFill>
                <a:latin typeface="BIZ UDPゴシック" panose="020B0400000000000000" pitchFamily="50" charset="-128"/>
                <a:ea typeface="BIZ UDPゴシック" panose="020B0400000000000000" pitchFamily="50" charset="-128"/>
              </a:rPr>
              <a:t>スポンサー一覧（ボタンアイコン）とスポンサー情報を再生します。</a:t>
            </a:r>
            <a:endParaRPr kumimoji="1" lang="en-US" altLang="ja-JP" sz="600" dirty="0">
              <a:solidFill>
                <a:schemeClr val="bg2">
                  <a:lumMod val="25000"/>
                </a:schemeClr>
              </a:solidFill>
              <a:latin typeface="BIZ UDPゴシック" panose="020B0400000000000000" pitchFamily="50" charset="-128"/>
              <a:ea typeface="BIZ UDPゴシック" panose="020B0400000000000000" pitchFamily="50" charset="-128"/>
            </a:endParaRPr>
          </a:p>
          <a:p>
            <a:r>
              <a:rPr kumimoji="1" lang="en-US" altLang="ja-JP" sz="600" dirty="0">
                <a:solidFill>
                  <a:schemeClr val="bg2">
                    <a:lumMod val="25000"/>
                  </a:schemeClr>
                </a:solidFill>
                <a:latin typeface="BIZ UDPゴシック" panose="020B0400000000000000" pitchFamily="50" charset="-128"/>
                <a:ea typeface="BIZ UDPゴシック" panose="020B0400000000000000" pitchFamily="50" charset="-128"/>
              </a:rPr>
              <a:t>※</a:t>
            </a:r>
            <a:r>
              <a:rPr kumimoji="1" lang="ja-JP" altLang="en-US" sz="600" dirty="0">
                <a:solidFill>
                  <a:schemeClr val="bg2">
                    <a:lumMod val="25000"/>
                  </a:schemeClr>
                </a:solidFill>
                <a:latin typeface="BIZ UDPゴシック" panose="020B0400000000000000" pitchFamily="50" charset="-128"/>
                <a:ea typeface="BIZ UDPゴシック" panose="020B0400000000000000" pitchFamily="50" charset="-128"/>
              </a:rPr>
              <a:t>ボタンの数はスポンサー数により変動します。</a:t>
            </a:r>
            <a:endParaRPr kumimoji="1" lang="en-US" altLang="ja-JP" sz="600" dirty="0">
              <a:solidFill>
                <a:schemeClr val="bg2">
                  <a:lumMod val="25000"/>
                </a:schemeClr>
              </a:solidFill>
              <a:latin typeface="BIZ UDPゴシック" panose="020B0400000000000000" pitchFamily="50" charset="-128"/>
              <a:ea typeface="BIZ UDPゴシック" panose="020B0400000000000000" pitchFamily="50" charset="-128"/>
            </a:endParaRPr>
          </a:p>
          <a:p>
            <a:r>
              <a:rPr kumimoji="1" lang="en-US" altLang="ja-JP" sz="600" dirty="0">
                <a:solidFill>
                  <a:schemeClr val="bg2">
                    <a:lumMod val="25000"/>
                  </a:schemeClr>
                </a:solidFill>
                <a:latin typeface="BIZ UDPゴシック" panose="020B0400000000000000" pitchFamily="50" charset="-128"/>
                <a:ea typeface="BIZ UDPゴシック" panose="020B0400000000000000" pitchFamily="50" charset="-128"/>
              </a:rPr>
              <a:t>※</a:t>
            </a:r>
            <a:r>
              <a:rPr kumimoji="1" lang="ja-JP" altLang="en-US" sz="600" dirty="0">
                <a:solidFill>
                  <a:schemeClr val="bg2">
                    <a:lumMod val="25000"/>
                  </a:schemeClr>
                </a:solidFill>
                <a:latin typeface="BIZ UDPゴシック" panose="020B0400000000000000" pitchFamily="50" charset="-128"/>
                <a:ea typeface="BIZ UDPゴシック" panose="020B0400000000000000" pitchFamily="50" charset="-128"/>
              </a:rPr>
              <a:t>スポンサー以外に南幌町様のアイコン・情報も制作できます。</a:t>
            </a:r>
            <a:endParaRPr kumimoji="1" lang="en-US" altLang="ja-JP" sz="600" dirty="0">
              <a:solidFill>
                <a:schemeClr val="bg2">
                  <a:lumMod val="25000"/>
                </a:schemeClr>
              </a:solidFill>
              <a:latin typeface="BIZ UDPゴシック" panose="020B0400000000000000" pitchFamily="50" charset="-128"/>
              <a:ea typeface="BIZ UDPゴシック" panose="020B0400000000000000" pitchFamily="50" charset="-128"/>
            </a:endParaRPr>
          </a:p>
        </p:txBody>
      </p:sp>
      <p:sp>
        <p:nvSpPr>
          <p:cNvPr id="8" name="正方形/長方形 7"/>
          <p:cNvSpPr/>
          <p:nvPr/>
        </p:nvSpPr>
        <p:spPr>
          <a:xfrm>
            <a:off x="7010400" y="1728107"/>
            <a:ext cx="1355271" cy="278048"/>
          </a:xfrm>
          <a:prstGeom prst="rect">
            <a:avLst/>
          </a:prstGeom>
          <a:noFill/>
          <a:ln w="2857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6340342" y="2007685"/>
            <a:ext cx="2025329" cy="3510052"/>
          </a:xfrm>
          <a:prstGeom prst="rect">
            <a:avLst/>
          </a:prstGeom>
          <a:noFill/>
          <a:ln w="2857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4089862" y="4915634"/>
            <a:ext cx="2262831" cy="544184"/>
          </a:xfrm>
          <a:prstGeom prst="rect">
            <a:avLst/>
          </a:prstGeom>
          <a:noFill/>
          <a:ln w="2857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2593114" y="4599021"/>
            <a:ext cx="1373266" cy="868731"/>
          </a:xfrm>
          <a:prstGeom prst="rect">
            <a:avLst/>
          </a:prstGeom>
          <a:noFill/>
          <a:ln w="2857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1602768" y="4820999"/>
            <a:ext cx="927357" cy="646753"/>
          </a:xfrm>
          <a:prstGeom prst="rect">
            <a:avLst/>
          </a:prstGeom>
          <a:noFill/>
          <a:ln w="2857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2257602" y="4619978"/>
            <a:ext cx="276563" cy="201021"/>
          </a:xfrm>
          <a:prstGeom prst="rect">
            <a:avLst/>
          </a:prstGeom>
          <a:noFill/>
          <a:ln w="2857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角丸四角形 30"/>
          <p:cNvSpPr/>
          <p:nvPr/>
        </p:nvSpPr>
        <p:spPr>
          <a:xfrm>
            <a:off x="4242360" y="5781495"/>
            <a:ext cx="1309661" cy="21038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latin typeface="BIZ UDPゴシック" panose="020B0400000000000000" pitchFamily="50" charset="-128"/>
                <a:ea typeface="BIZ UDPゴシック" panose="020B0400000000000000" pitchFamily="50" charset="-128"/>
              </a:rPr>
              <a:t>カテゴリー検索ボタン</a:t>
            </a:r>
          </a:p>
        </p:txBody>
      </p:sp>
      <p:sp>
        <p:nvSpPr>
          <p:cNvPr id="32" name="角丸四角形 31"/>
          <p:cNvSpPr/>
          <p:nvPr/>
        </p:nvSpPr>
        <p:spPr>
          <a:xfrm>
            <a:off x="6724356" y="5774187"/>
            <a:ext cx="1257300" cy="21038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latin typeface="BIZ UDPゴシック" panose="020B0400000000000000" pitchFamily="50" charset="-128"/>
                <a:ea typeface="BIZ UDPゴシック" panose="020B0400000000000000" pitchFamily="50" charset="-128"/>
              </a:rPr>
              <a:t>スポンサー情報</a:t>
            </a:r>
          </a:p>
        </p:txBody>
      </p:sp>
      <p:sp>
        <p:nvSpPr>
          <p:cNvPr id="33" name="角丸四角形 32"/>
          <p:cNvSpPr/>
          <p:nvPr/>
        </p:nvSpPr>
        <p:spPr>
          <a:xfrm>
            <a:off x="7894296" y="1265508"/>
            <a:ext cx="855886" cy="21038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latin typeface="BIZ UDPゴシック" panose="020B0400000000000000" pitchFamily="50" charset="-128"/>
                <a:ea typeface="BIZ UDPゴシック" panose="020B0400000000000000" pitchFamily="50" charset="-128"/>
              </a:rPr>
              <a:t>日付と時間</a:t>
            </a:r>
          </a:p>
        </p:txBody>
      </p:sp>
      <p:sp>
        <p:nvSpPr>
          <p:cNvPr id="36" name="角丸四角形 35"/>
          <p:cNvSpPr/>
          <p:nvPr/>
        </p:nvSpPr>
        <p:spPr>
          <a:xfrm>
            <a:off x="123290" y="4481164"/>
            <a:ext cx="1043454" cy="21054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latin typeface="BIZ UDPゴシック" panose="020B0400000000000000" pitchFamily="50" charset="-128"/>
                <a:ea typeface="BIZ UDPゴシック" panose="020B0400000000000000" pitchFamily="50" charset="-128"/>
              </a:rPr>
              <a:t>ホームボタン</a:t>
            </a:r>
          </a:p>
        </p:txBody>
      </p:sp>
      <p:sp>
        <p:nvSpPr>
          <p:cNvPr id="37" name="角丸四角形 36"/>
          <p:cNvSpPr/>
          <p:nvPr/>
        </p:nvSpPr>
        <p:spPr>
          <a:xfrm>
            <a:off x="40911" y="5467752"/>
            <a:ext cx="1043453" cy="21054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latin typeface="BIZ UDPゴシック" panose="020B0400000000000000" pitchFamily="50" charset="-128"/>
                <a:ea typeface="BIZ UDPゴシック" panose="020B0400000000000000" pitchFamily="50" charset="-128"/>
              </a:rPr>
              <a:t>言語選択ボタン</a:t>
            </a:r>
          </a:p>
        </p:txBody>
      </p:sp>
      <p:cxnSp>
        <p:nvCxnSpPr>
          <p:cNvPr id="39" name="カギ線コネクタ 38"/>
          <p:cNvCxnSpPr>
            <a:stCxn id="33" idx="1"/>
            <a:endCxn id="8" idx="0"/>
          </p:cNvCxnSpPr>
          <p:nvPr/>
        </p:nvCxnSpPr>
        <p:spPr>
          <a:xfrm rot="10800000" flipV="1">
            <a:off x="7688036" y="1370703"/>
            <a:ext cx="206260" cy="357404"/>
          </a:xfrm>
          <a:prstGeom prst="bentConnector2">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43" name="カギ線コネクタ 42"/>
          <p:cNvCxnSpPr>
            <a:stCxn id="26" idx="2"/>
            <a:endCxn id="32" idx="0"/>
          </p:cNvCxnSpPr>
          <p:nvPr/>
        </p:nvCxnSpPr>
        <p:spPr>
          <a:xfrm rot="5400000">
            <a:off x="7224782" y="5645962"/>
            <a:ext cx="256450" cy="1"/>
          </a:xfrm>
          <a:prstGeom prst="bentConnector3">
            <a:avLst>
              <a:gd name="adj1" fmla="val 50000"/>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47" name="カギ線コネクタ 46"/>
          <p:cNvCxnSpPr>
            <a:stCxn id="27" idx="2"/>
            <a:endCxn id="31" idx="0"/>
          </p:cNvCxnSpPr>
          <p:nvPr/>
        </p:nvCxnSpPr>
        <p:spPr>
          <a:xfrm rot="5400000">
            <a:off x="4898397" y="5458613"/>
            <a:ext cx="321677" cy="324087"/>
          </a:xfrm>
          <a:prstGeom prst="bentConnector3">
            <a:avLst>
              <a:gd name="adj1" fmla="val 50000"/>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52" name="カギ線コネクタ 51"/>
          <p:cNvCxnSpPr>
            <a:stCxn id="28" idx="2"/>
            <a:endCxn id="10" idx="0"/>
          </p:cNvCxnSpPr>
          <p:nvPr/>
        </p:nvCxnSpPr>
        <p:spPr>
          <a:xfrm rot="5400000">
            <a:off x="2915330" y="5450917"/>
            <a:ext cx="347582" cy="381252"/>
          </a:xfrm>
          <a:prstGeom prst="bentConnector3">
            <a:avLst>
              <a:gd name="adj1" fmla="val 50000"/>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sp>
        <p:nvSpPr>
          <p:cNvPr id="57" name="テキスト ボックス 56"/>
          <p:cNvSpPr txBox="1"/>
          <p:nvPr/>
        </p:nvSpPr>
        <p:spPr>
          <a:xfrm>
            <a:off x="7964801" y="1485962"/>
            <a:ext cx="1056700" cy="184666"/>
          </a:xfrm>
          <a:prstGeom prst="rect">
            <a:avLst/>
          </a:prstGeom>
          <a:solidFill>
            <a:schemeClr val="bg1"/>
          </a:solidFill>
        </p:spPr>
        <p:txBody>
          <a:bodyPr wrap="none" rtlCol="0">
            <a:spAutoFit/>
          </a:bodyPr>
          <a:lstStyle/>
          <a:p>
            <a:r>
              <a:rPr kumimoji="1" lang="ja-JP" altLang="en-US" sz="600" dirty="0">
                <a:solidFill>
                  <a:schemeClr val="bg2">
                    <a:lumMod val="25000"/>
                  </a:schemeClr>
                </a:solidFill>
                <a:latin typeface="BIZ UDPゴシック" panose="020B0400000000000000" pitchFamily="50" charset="-128"/>
                <a:ea typeface="BIZ UDPゴシック" panose="020B0400000000000000" pitchFamily="50" charset="-128"/>
              </a:rPr>
              <a:t>現在の日時を表示します。</a:t>
            </a:r>
            <a:endParaRPr kumimoji="1" lang="en-US" altLang="ja-JP" sz="600" dirty="0">
              <a:solidFill>
                <a:schemeClr val="bg2">
                  <a:lumMod val="25000"/>
                </a:schemeClr>
              </a:solidFill>
              <a:latin typeface="BIZ UDPゴシック" panose="020B0400000000000000" pitchFamily="50" charset="-128"/>
              <a:ea typeface="BIZ UDPゴシック" panose="020B0400000000000000" pitchFamily="50" charset="-128"/>
            </a:endParaRPr>
          </a:p>
        </p:txBody>
      </p:sp>
      <p:cxnSp>
        <p:nvCxnSpPr>
          <p:cNvPr id="58" name="カギ線コネクタ 57"/>
          <p:cNvCxnSpPr>
            <a:stCxn id="29" idx="1"/>
            <a:endCxn id="37" idx="0"/>
          </p:cNvCxnSpPr>
          <p:nvPr/>
        </p:nvCxnSpPr>
        <p:spPr>
          <a:xfrm rot="10800000" flipV="1">
            <a:off x="562638" y="5144376"/>
            <a:ext cx="1040130" cy="323376"/>
          </a:xfrm>
          <a:prstGeom prst="bentConnector2">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63" name="カギ線コネクタ 62"/>
          <p:cNvCxnSpPr>
            <a:stCxn id="30" idx="0"/>
            <a:endCxn id="36" idx="3"/>
          </p:cNvCxnSpPr>
          <p:nvPr/>
        </p:nvCxnSpPr>
        <p:spPr>
          <a:xfrm rot="16200000" flipV="1">
            <a:off x="1764542" y="3988636"/>
            <a:ext cx="33544" cy="1229140"/>
          </a:xfrm>
          <a:prstGeom prst="bentConnector2">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sp>
        <p:nvSpPr>
          <p:cNvPr id="66" name="テキスト ボックス 65"/>
          <p:cNvSpPr txBox="1"/>
          <p:nvPr/>
        </p:nvSpPr>
        <p:spPr>
          <a:xfrm>
            <a:off x="135722" y="4730968"/>
            <a:ext cx="949299" cy="184666"/>
          </a:xfrm>
          <a:prstGeom prst="rect">
            <a:avLst/>
          </a:prstGeom>
          <a:solidFill>
            <a:schemeClr val="bg1"/>
          </a:solidFill>
        </p:spPr>
        <p:txBody>
          <a:bodyPr wrap="none" rtlCol="0">
            <a:spAutoFit/>
          </a:bodyPr>
          <a:lstStyle/>
          <a:p>
            <a:r>
              <a:rPr kumimoji="1" lang="ja-JP" altLang="en-US" sz="600" dirty="0">
                <a:solidFill>
                  <a:schemeClr val="bg2">
                    <a:lumMod val="25000"/>
                  </a:schemeClr>
                </a:solidFill>
                <a:latin typeface="BIZ UDPゴシック" panose="020B0400000000000000" pitchFamily="50" charset="-128"/>
                <a:ea typeface="BIZ UDPゴシック" panose="020B0400000000000000" pitchFamily="50" charset="-128"/>
              </a:rPr>
              <a:t>トップ画面に戻ります。</a:t>
            </a:r>
            <a:endParaRPr kumimoji="1" lang="en-US" altLang="ja-JP" sz="600" dirty="0">
              <a:solidFill>
                <a:schemeClr val="bg2">
                  <a:lumMod val="25000"/>
                </a:schemeClr>
              </a:solidFill>
              <a:latin typeface="BIZ UDPゴシック" panose="020B0400000000000000" pitchFamily="50" charset="-128"/>
              <a:ea typeface="BIZ UDPゴシック" panose="020B0400000000000000" pitchFamily="50" charset="-128"/>
            </a:endParaRPr>
          </a:p>
        </p:txBody>
      </p:sp>
      <p:sp>
        <p:nvSpPr>
          <p:cNvPr id="67" name="角丸四角形 66"/>
          <p:cNvSpPr/>
          <p:nvPr/>
        </p:nvSpPr>
        <p:spPr>
          <a:xfrm>
            <a:off x="467473" y="1211175"/>
            <a:ext cx="1135295" cy="21054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latin typeface="BIZ UDPゴシック" panose="020B0400000000000000" pitchFamily="50" charset="-128"/>
                <a:ea typeface="BIZ UDPゴシック" panose="020B0400000000000000" pitchFamily="50" charset="-128"/>
              </a:rPr>
              <a:t>観光施設</a:t>
            </a:r>
            <a:r>
              <a:rPr kumimoji="1" lang="en-US" altLang="ja-JP" sz="900" dirty="0">
                <a:latin typeface="BIZ UDPゴシック" panose="020B0400000000000000" pitchFamily="50" charset="-128"/>
                <a:ea typeface="BIZ UDPゴシック" panose="020B0400000000000000" pitchFamily="50" charset="-128"/>
              </a:rPr>
              <a:t>(</a:t>
            </a:r>
            <a:r>
              <a:rPr kumimoji="1" lang="ja-JP" altLang="en-US" sz="900" dirty="0">
                <a:latin typeface="BIZ UDPゴシック" panose="020B0400000000000000" pitchFamily="50" charset="-128"/>
                <a:ea typeface="BIZ UDPゴシック" panose="020B0400000000000000" pitchFamily="50" charset="-128"/>
              </a:rPr>
              <a:t>所在地</a:t>
            </a:r>
            <a:r>
              <a:rPr kumimoji="1" lang="en-US" altLang="ja-JP" sz="900" dirty="0">
                <a:latin typeface="BIZ UDPゴシック" panose="020B0400000000000000" pitchFamily="50" charset="-128"/>
                <a:ea typeface="BIZ UDPゴシック" panose="020B0400000000000000" pitchFamily="50" charset="-128"/>
              </a:rPr>
              <a:t>)</a:t>
            </a:r>
            <a:endParaRPr kumimoji="1" lang="ja-JP" altLang="en-US" sz="900" dirty="0">
              <a:latin typeface="BIZ UDPゴシック" panose="020B0400000000000000" pitchFamily="50" charset="-128"/>
              <a:ea typeface="BIZ UDPゴシック" panose="020B0400000000000000" pitchFamily="50" charset="-128"/>
            </a:endParaRPr>
          </a:p>
        </p:txBody>
      </p:sp>
      <p:cxnSp>
        <p:nvCxnSpPr>
          <p:cNvPr id="69" name="カギ線コネクタ 68"/>
          <p:cNvCxnSpPr>
            <a:stCxn id="67" idx="3"/>
            <a:endCxn id="72" idx="0"/>
          </p:cNvCxnSpPr>
          <p:nvPr/>
        </p:nvCxnSpPr>
        <p:spPr>
          <a:xfrm>
            <a:off x="1602768" y="1316445"/>
            <a:ext cx="2553991" cy="1062884"/>
          </a:xfrm>
          <a:prstGeom prst="bentConnector2">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sp>
        <p:nvSpPr>
          <p:cNvPr id="72" name="正方形/長方形 71"/>
          <p:cNvSpPr/>
          <p:nvPr/>
        </p:nvSpPr>
        <p:spPr>
          <a:xfrm>
            <a:off x="3945405" y="2379329"/>
            <a:ext cx="422708" cy="122655"/>
          </a:xfrm>
          <a:prstGeom prst="rect">
            <a:avLst/>
          </a:prstGeom>
          <a:noFill/>
          <a:ln w="2857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テキスト ボックス 80"/>
          <p:cNvSpPr txBox="1"/>
          <p:nvPr/>
        </p:nvSpPr>
        <p:spPr>
          <a:xfrm>
            <a:off x="715917" y="1419027"/>
            <a:ext cx="1645002" cy="184666"/>
          </a:xfrm>
          <a:prstGeom prst="rect">
            <a:avLst/>
          </a:prstGeom>
          <a:solidFill>
            <a:schemeClr val="bg1"/>
          </a:solidFill>
        </p:spPr>
        <p:txBody>
          <a:bodyPr wrap="none" rtlCol="0">
            <a:spAutoFit/>
          </a:bodyPr>
          <a:lstStyle/>
          <a:p>
            <a:r>
              <a:rPr kumimoji="1" lang="ja-JP" altLang="en-US" sz="600" dirty="0">
                <a:solidFill>
                  <a:schemeClr val="bg2">
                    <a:lumMod val="25000"/>
                  </a:schemeClr>
                </a:solidFill>
                <a:latin typeface="BIZ UDPゴシック" panose="020B0400000000000000" pitchFamily="50" charset="-128"/>
                <a:ea typeface="BIZ UDPゴシック" panose="020B0400000000000000" pitchFamily="50" charset="-128"/>
              </a:rPr>
              <a:t>タッチで観光施設の詳細情報を表示します。</a:t>
            </a:r>
            <a:endParaRPr kumimoji="1" lang="en-US" altLang="ja-JP" sz="600" dirty="0">
              <a:solidFill>
                <a:schemeClr val="bg2">
                  <a:lumMod val="25000"/>
                </a:schemeClr>
              </a:solidFill>
              <a:latin typeface="BIZ UDPゴシック" panose="020B0400000000000000" pitchFamily="50" charset="-128"/>
              <a:ea typeface="BIZ UDPゴシック" panose="020B0400000000000000" pitchFamily="50" charset="-128"/>
            </a:endParaRPr>
          </a:p>
        </p:txBody>
      </p:sp>
      <p:sp>
        <p:nvSpPr>
          <p:cNvPr id="51" name="テキスト ボックス 50"/>
          <p:cNvSpPr txBox="1"/>
          <p:nvPr/>
        </p:nvSpPr>
        <p:spPr>
          <a:xfrm>
            <a:off x="8777177" y="6539628"/>
            <a:ext cx="235962" cy="215444"/>
          </a:xfrm>
          <a:prstGeom prst="rect">
            <a:avLst/>
          </a:prstGeom>
          <a:noFill/>
        </p:spPr>
        <p:txBody>
          <a:bodyPr wrap="none" rtlCol="0">
            <a:spAutoFit/>
          </a:bodyPr>
          <a:lstStyle/>
          <a:p>
            <a:r>
              <a:rPr kumimoji="1" lang="en-US" altLang="ja-JP" sz="800" dirty="0"/>
              <a:t>5</a:t>
            </a:r>
            <a:endParaRPr kumimoji="1" lang="ja-JP" altLang="en-US" sz="800" dirty="0"/>
          </a:p>
        </p:txBody>
      </p:sp>
    </p:spTree>
    <p:extLst>
      <p:ext uri="{BB962C8B-B14F-4D97-AF65-F5344CB8AC3E}">
        <p14:creationId xmlns:p14="http://schemas.microsoft.com/office/powerpoint/2010/main" val="2087676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0" y="186070"/>
            <a:ext cx="9144000" cy="459389"/>
          </a:xfrm>
          <a:prstGeom prst="rect">
            <a:avLst/>
          </a:prstGeom>
          <a:gradFill flip="none" rotWithShape="1">
            <a:gsLst>
              <a:gs pos="0">
                <a:schemeClr val="accent1">
                  <a:lumMod val="75000"/>
                </a:schemeClr>
              </a:gs>
              <a:gs pos="0">
                <a:schemeClr val="accent1">
                  <a:lumMod val="45000"/>
                  <a:lumOff val="55000"/>
                </a:schemeClr>
              </a:gs>
              <a:gs pos="94000">
                <a:schemeClr val="accent1">
                  <a:lumMod val="45000"/>
                  <a:lumOff val="55000"/>
                </a:schemeClr>
              </a:gs>
              <a:gs pos="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bg1"/>
                </a:solidFill>
              </a:rPr>
              <a:t>　デジタルサイネージ広告画面の説明：スポンサー情報</a:t>
            </a:r>
          </a:p>
        </p:txBody>
      </p:sp>
      <p:sp>
        <p:nvSpPr>
          <p:cNvPr id="2" name="正方形/長方形 1"/>
          <p:cNvSpPr/>
          <p:nvPr/>
        </p:nvSpPr>
        <p:spPr>
          <a:xfrm>
            <a:off x="426720" y="764704"/>
            <a:ext cx="1485207" cy="266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172" y="692661"/>
            <a:ext cx="8775655" cy="5708653"/>
          </a:xfrm>
          <a:prstGeom prst="rect">
            <a:avLst/>
          </a:prstGeom>
        </p:spPr>
      </p:pic>
      <p:sp>
        <p:nvSpPr>
          <p:cNvPr id="4" name="正方形/長方形 3">
            <a:extLst>
              <a:ext uri="{FF2B5EF4-FFF2-40B4-BE49-F238E27FC236}">
                <a16:creationId xmlns:a16="http://schemas.microsoft.com/office/drawing/2014/main" id="{014B1D4F-1172-1E6A-4332-8EBF07294EE8}"/>
              </a:ext>
            </a:extLst>
          </p:cNvPr>
          <p:cNvSpPr/>
          <p:nvPr/>
        </p:nvSpPr>
        <p:spPr>
          <a:xfrm>
            <a:off x="3446585" y="3429000"/>
            <a:ext cx="2053883" cy="159316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Tree>
    <p:extLst>
      <p:ext uri="{BB962C8B-B14F-4D97-AF65-F5344CB8AC3E}">
        <p14:creationId xmlns:p14="http://schemas.microsoft.com/office/powerpoint/2010/main" val="1515590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415636" y="4558307"/>
            <a:ext cx="8384771" cy="215283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0" y="186070"/>
            <a:ext cx="9144000" cy="459389"/>
          </a:xfrm>
          <a:prstGeom prst="rect">
            <a:avLst/>
          </a:prstGeom>
          <a:gradFill flip="none" rotWithShape="1">
            <a:gsLst>
              <a:gs pos="0">
                <a:schemeClr val="accent1">
                  <a:lumMod val="75000"/>
                </a:schemeClr>
              </a:gs>
              <a:gs pos="0">
                <a:schemeClr val="accent1">
                  <a:lumMod val="45000"/>
                  <a:lumOff val="55000"/>
                </a:schemeClr>
              </a:gs>
              <a:gs pos="94000">
                <a:schemeClr val="accent1">
                  <a:lumMod val="45000"/>
                  <a:lumOff val="55000"/>
                </a:schemeClr>
              </a:gs>
              <a:gs pos="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bg1"/>
                </a:solidFill>
              </a:rPr>
              <a:t>　デジタルサイネージ広告価格表</a:t>
            </a: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102" y="949791"/>
            <a:ext cx="4657158" cy="3408847"/>
          </a:xfrm>
          <a:prstGeom prst="rect">
            <a:avLst/>
          </a:prstGeo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8027" y="913770"/>
            <a:ext cx="1991690" cy="3480891"/>
          </a:xfrm>
          <a:prstGeom prst="rect">
            <a:avLst/>
          </a:prstGeom>
        </p:spPr>
      </p:pic>
      <p:pic>
        <p:nvPicPr>
          <p:cNvPr id="6" name="図 5"/>
          <p:cNvPicPr>
            <a:picLocks noChangeAspect="1"/>
          </p:cNvPicPr>
          <p:nvPr/>
        </p:nvPicPr>
        <p:blipFill>
          <a:blip r:embed="rId4"/>
          <a:stretch>
            <a:fillRect/>
          </a:stretch>
        </p:blipFill>
        <p:spPr>
          <a:xfrm>
            <a:off x="5070398" y="2094806"/>
            <a:ext cx="1319125" cy="970785"/>
          </a:xfrm>
          <a:prstGeom prst="rect">
            <a:avLst/>
          </a:prstGeom>
          <a:scene3d>
            <a:camera prst="orthographicFront">
              <a:rot lat="0" lon="0" rev="19799999"/>
            </a:camera>
            <a:lightRig rig="threePt" dir="t"/>
          </a:scene3d>
        </p:spPr>
      </p:pic>
      <p:sp>
        <p:nvSpPr>
          <p:cNvPr id="7" name="正方形/長方形 6"/>
          <p:cNvSpPr/>
          <p:nvPr/>
        </p:nvSpPr>
        <p:spPr>
          <a:xfrm>
            <a:off x="2200102" y="1756756"/>
            <a:ext cx="775854" cy="135220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641012" y="4627942"/>
            <a:ext cx="9341019" cy="738664"/>
          </a:xfrm>
          <a:prstGeom prst="rect">
            <a:avLst/>
          </a:prstGeom>
          <a:noFill/>
        </p:spPr>
        <p:txBody>
          <a:bodyPr wrap="none" rtlCol="0">
            <a:spAutoFit/>
          </a:bodyPr>
          <a:lstStyle/>
          <a:p>
            <a:r>
              <a:rPr kumimoji="1" lang="ja-JP" altLang="en-US" dirty="0">
                <a:solidFill>
                  <a:schemeClr val="tx1">
                    <a:lumMod val="65000"/>
                    <a:lumOff val="35000"/>
                  </a:schemeClr>
                </a:solidFill>
                <a:latin typeface="HGSｺﾞｼｯｸE" panose="020B0900000000000000" pitchFamily="50" charset="-128"/>
                <a:ea typeface="HGSｺﾞｼｯｸE" panose="020B0900000000000000" pitchFamily="50" charset="-128"/>
              </a:rPr>
              <a:t>●掲出料金（町内事業者）　　</a:t>
            </a:r>
            <a:r>
              <a:rPr kumimoji="1" lang="ja-JP" altLang="en-US" sz="1400" dirty="0">
                <a:solidFill>
                  <a:schemeClr val="tx1">
                    <a:lumMod val="65000"/>
                    <a:lumOff val="35000"/>
                  </a:schemeClr>
                </a:solidFill>
                <a:latin typeface="HGSｺﾞｼｯｸE" panose="020B0900000000000000" pitchFamily="50" charset="-128"/>
                <a:ea typeface="HGSｺﾞｼｯｸE" panose="020B0900000000000000" pitchFamily="50" charset="-128"/>
              </a:rPr>
              <a:t>年額</a:t>
            </a:r>
            <a:r>
              <a:rPr kumimoji="1" lang="ja-JP" altLang="en-US" sz="1050" dirty="0">
                <a:solidFill>
                  <a:schemeClr val="tx1">
                    <a:lumMod val="65000"/>
                    <a:lumOff val="35000"/>
                  </a:schemeClr>
                </a:solidFill>
                <a:latin typeface="HGSｺﾞｼｯｸE" panose="020B0900000000000000" pitchFamily="50" charset="-128"/>
                <a:ea typeface="HGSｺﾞｼｯｸE" panose="020B0900000000000000" pitchFamily="50" charset="-128"/>
              </a:rPr>
              <a:t>　</a:t>
            </a:r>
            <a:r>
              <a:rPr kumimoji="1" lang="ja-JP" altLang="en-US" sz="2800" dirty="0">
                <a:solidFill>
                  <a:schemeClr val="tx1">
                    <a:lumMod val="65000"/>
                    <a:lumOff val="35000"/>
                  </a:schemeClr>
                </a:solidFill>
                <a:latin typeface="HGSｺﾞｼｯｸE" panose="020B0900000000000000" pitchFamily="50" charset="-128"/>
                <a:ea typeface="HGSｺﾞｼｯｸE" panose="020B0900000000000000" pitchFamily="50" charset="-128"/>
              </a:rPr>
              <a:t>４２</a:t>
            </a:r>
            <a:r>
              <a:rPr kumimoji="1" lang="en-US" altLang="ja-JP" sz="2800" dirty="0">
                <a:solidFill>
                  <a:schemeClr val="tx1">
                    <a:lumMod val="65000"/>
                    <a:lumOff val="35000"/>
                  </a:schemeClr>
                </a:solidFill>
                <a:latin typeface="HGSｺﾞｼｯｸE" panose="020B0900000000000000" pitchFamily="50" charset="-128"/>
                <a:ea typeface="HGSｺﾞｼｯｸE" panose="020B0900000000000000" pitchFamily="50" charset="-128"/>
              </a:rPr>
              <a:t>,</a:t>
            </a:r>
            <a:r>
              <a:rPr kumimoji="1" lang="ja-JP" altLang="en-US" sz="2800" dirty="0">
                <a:solidFill>
                  <a:schemeClr val="tx1">
                    <a:lumMod val="65000"/>
                    <a:lumOff val="35000"/>
                  </a:schemeClr>
                </a:solidFill>
                <a:latin typeface="HGSｺﾞｼｯｸE" panose="020B0900000000000000" pitchFamily="50" charset="-128"/>
                <a:ea typeface="HGSｺﾞｼｯｸE" panose="020B0900000000000000" pitchFamily="50" charset="-128"/>
              </a:rPr>
              <a:t>〇〇〇 </a:t>
            </a:r>
            <a:r>
              <a:rPr kumimoji="1" lang="ja-JP" altLang="en-US" dirty="0">
                <a:solidFill>
                  <a:schemeClr val="tx1">
                    <a:lumMod val="65000"/>
                    <a:lumOff val="35000"/>
                  </a:schemeClr>
                </a:solidFill>
                <a:latin typeface="HGSｺﾞｼｯｸE" panose="020B0900000000000000" pitchFamily="50" charset="-128"/>
                <a:ea typeface="HGSｺﾞｼｯｸE" panose="020B0900000000000000" pitchFamily="50" charset="-128"/>
              </a:rPr>
              <a:t>円  </a:t>
            </a:r>
            <a:r>
              <a:rPr kumimoji="1" lang="ja-JP" altLang="en-US" sz="1400" dirty="0">
                <a:solidFill>
                  <a:schemeClr val="tx1">
                    <a:lumMod val="65000"/>
                    <a:lumOff val="35000"/>
                  </a:schemeClr>
                </a:solidFill>
                <a:latin typeface="HGSｺﾞｼｯｸE" panose="020B0900000000000000" pitchFamily="50" charset="-128"/>
                <a:ea typeface="HGSｺﾞｼｯｸE" panose="020B0900000000000000" pitchFamily="50" charset="-128"/>
              </a:rPr>
              <a:t>＜月あたり</a:t>
            </a:r>
            <a:r>
              <a:rPr kumimoji="1" lang="en-US" altLang="ja-JP" sz="1400" dirty="0">
                <a:solidFill>
                  <a:schemeClr val="tx1">
                    <a:lumMod val="65000"/>
                    <a:lumOff val="35000"/>
                  </a:schemeClr>
                </a:solidFill>
                <a:latin typeface="HGSｺﾞｼｯｸE" panose="020B0900000000000000" pitchFamily="50" charset="-128"/>
                <a:ea typeface="HGSｺﾞｼｯｸE" panose="020B0900000000000000" pitchFamily="50" charset="-128"/>
              </a:rPr>
              <a:t>3,500</a:t>
            </a:r>
            <a:r>
              <a:rPr kumimoji="1" lang="ja-JP" altLang="en-US" sz="1400" dirty="0">
                <a:solidFill>
                  <a:schemeClr val="tx1">
                    <a:lumMod val="65000"/>
                    <a:lumOff val="35000"/>
                  </a:schemeClr>
                </a:solidFill>
                <a:latin typeface="HGSｺﾞｼｯｸE" panose="020B0900000000000000" pitchFamily="50" charset="-128"/>
                <a:ea typeface="HGSｺﾞｼｯｸE" panose="020B0900000000000000" pitchFamily="50" charset="-128"/>
              </a:rPr>
              <a:t>円＞</a:t>
            </a:r>
            <a:endParaRPr kumimoji="1" lang="en-US" altLang="ja-JP" sz="1400" dirty="0">
              <a:solidFill>
                <a:schemeClr val="tx1">
                  <a:lumMod val="65000"/>
                  <a:lumOff val="35000"/>
                </a:schemeClr>
              </a:solidFill>
              <a:latin typeface="HGSｺﾞｼｯｸE" panose="020B0900000000000000" pitchFamily="50" charset="-128"/>
              <a:ea typeface="HGSｺﾞｼｯｸE" panose="020B0900000000000000" pitchFamily="50" charset="-128"/>
            </a:endParaRPr>
          </a:p>
          <a:p>
            <a:r>
              <a:rPr kumimoji="1" lang="ja-JP" altLang="en-US" sz="1400" dirty="0">
                <a:solidFill>
                  <a:schemeClr val="tx1">
                    <a:lumMod val="65000"/>
                    <a:lumOff val="35000"/>
                  </a:schemeClr>
                </a:solidFill>
                <a:latin typeface="HGSｺﾞｼｯｸE" panose="020B0900000000000000" pitchFamily="50" charset="-128"/>
                <a:ea typeface="HGSｺﾞｼｯｸE" panose="020B0900000000000000" pitchFamily="50" charset="-128"/>
              </a:rPr>
              <a:t>　　　　　　　　　　　　契約期間：１年間</a:t>
            </a:r>
            <a:r>
              <a:rPr kumimoji="1" lang="en-US" altLang="ja-JP" sz="1400" dirty="0">
                <a:solidFill>
                  <a:schemeClr val="tx1">
                    <a:lumMod val="65000"/>
                    <a:lumOff val="35000"/>
                  </a:schemeClr>
                </a:solidFill>
                <a:latin typeface="HGSｺﾞｼｯｸE" panose="020B0900000000000000" pitchFamily="50" charset="-128"/>
                <a:ea typeface="HGSｺﾞｼｯｸE" panose="020B0900000000000000" pitchFamily="50" charset="-128"/>
              </a:rPr>
              <a:t>※</a:t>
            </a:r>
            <a:r>
              <a:rPr kumimoji="1" lang="ja-JP" altLang="en-US" sz="1400" dirty="0">
                <a:solidFill>
                  <a:schemeClr val="tx1">
                    <a:lumMod val="65000"/>
                    <a:lumOff val="35000"/>
                  </a:schemeClr>
                </a:solidFill>
                <a:latin typeface="HGSｺﾞｼｯｸE" panose="020B0900000000000000" pitchFamily="50" charset="-128"/>
                <a:ea typeface="HGSｺﾞｼｯｸE" panose="020B0900000000000000" pitchFamily="50" charset="-128"/>
              </a:rPr>
              <a:t>２年目以降は継続して掲載される方を優先とします。　　　　　　</a:t>
            </a:r>
          </a:p>
        </p:txBody>
      </p:sp>
      <p:sp>
        <p:nvSpPr>
          <p:cNvPr id="2" name="テキスト ボックス 1">
            <a:extLst>
              <a:ext uri="{FF2B5EF4-FFF2-40B4-BE49-F238E27FC236}">
                <a16:creationId xmlns:a16="http://schemas.microsoft.com/office/drawing/2014/main" id="{EFD1AAA2-9C41-119D-28FF-E6B500AABE9B}"/>
              </a:ext>
            </a:extLst>
          </p:cNvPr>
          <p:cNvSpPr txBox="1"/>
          <p:nvPr/>
        </p:nvSpPr>
        <p:spPr>
          <a:xfrm>
            <a:off x="641012" y="5436241"/>
            <a:ext cx="8443337" cy="738664"/>
          </a:xfrm>
          <a:prstGeom prst="rect">
            <a:avLst/>
          </a:prstGeom>
          <a:noFill/>
        </p:spPr>
        <p:txBody>
          <a:bodyPr wrap="none" rtlCol="0">
            <a:spAutoFit/>
          </a:bodyPr>
          <a:lstStyle/>
          <a:p>
            <a:r>
              <a:rPr kumimoji="1" lang="ja-JP" altLang="en-US" dirty="0">
                <a:solidFill>
                  <a:schemeClr val="tx1">
                    <a:lumMod val="65000"/>
                    <a:lumOff val="35000"/>
                  </a:schemeClr>
                </a:solidFill>
                <a:latin typeface="HGSｺﾞｼｯｸE" panose="020B0900000000000000" pitchFamily="50" charset="-128"/>
                <a:ea typeface="HGSｺﾞｼｯｸE" panose="020B0900000000000000" pitchFamily="50" charset="-128"/>
              </a:rPr>
              <a:t>●掲出料金（町外事業者）　　</a:t>
            </a:r>
            <a:r>
              <a:rPr kumimoji="1" lang="ja-JP" altLang="en-US" sz="1400" dirty="0">
                <a:solidFill>
                  <a:schemeClr val="tx1">
                    <a:lumMod val="65000"/>
                    <a:lumOff val="35000"/>
                  </a:schemeClr>
                </a:solidFill>
                <a:latin typeface="HGSｺﾞｼｯｸE" panose="020B0900000000000000" pitchFamily="50" charset="-128"/>
                <a:ea typeface="HGSｺﾞｼｯｸE" panose="020B0900000000000000" pitchFamily="50" charset="-128"/>
              </a:rPr>
              <a:t>年額</a:t>
            </a:r>
            <a:r>
              <a:rPr kumimoji="1" lang="ja-JP" altLang="en-US" sz="1050" dirty="0">
                <a:solidFill>
                  <a:schemeClr val="tx1">
                    <a:lumMod val="65000"/>
                    <a:lumOff val="35000"/>
                  </a:schemeClr>
                </a:solidFill>
                <a:latin typeface="HGSｺﾞｼｯｸE" panose="020B0900000000000000" pitchFamily="50" charset="-128"/>
                <a:ea typeface="HGSｺﾞｼｯｸE" panose="020B0900000000000000" pitchFamily="50" charset="-128"/>
              </a:rPr>
              <a:t>　</a:t>
            </a:r>
            <a:r>
              <a:rPr kumimoji="1" lang="ja-JP" altLang="en-US" sz="2800" dirty="0">
                <a:solidFill>
                  <a:schemeClr val="tx1">
                    <a:lumMod val="65000"/>
                    <a:lumOff val="35000"/>
                  </a:schemeClr>
                </a:solidFill>
                <a:latin typeface="HGSｺﾞｼｯｸE" panose="020B0900000000000000" pitchFamily="50" charset="-128"/>
                <a:ea typeface="HGSｺﾞｼｯｸE" panose="020B0900000000000000" pitchFamily="50" charset="-128"/>
              </a:rPr>
              <a:t>８４</a:t>
            </a:r>
            <a:r>
              <a:rPr kumimoji="1" lang="en-US" altLang="ja-JP" sz="2800" dirty="0">
                <a:solidFill>
                  <a:schemeClr val="tx1">
                    <a:lumMod val="65000"/>
                    <a:lumOff val="35000"/>
                  </a:schemeClr>
                </a:solidFill>
                <a:latin typeface="HGSｺﾞｼｯｸE" panose="020B0900000000000000" pitchFamily="50" charset="-128"/>
                <a:ea typeface="HGSｺﾞｼｯｸE" panose="020B0900000000000000" pitchFamily="50" charset="-128"/>
              </a:rPr>
              <a:t>,</a:t>
            </a:r>
            <a:r>
              <a:rPr kumimoji="1" lang="ja-JP" altLang="en-US" sz="2800" dirty="0">
                <a:solidFill>
                  <a:schemeClr val="tx1">
                    <a:lumMod val="65000"/>
                    <a:lumOff val="35000"/>
                  </a:schemeClr>
                </a:solidFill>
                <a:latin typeface="HGSｺﾞｼｯｸE" panose="020B0900000000000000" pitchFamily="50" charset="-128"/>
                <a:ea typeface="HGSｺﾞｼｯｸE" panose="020B0900000000000000" pitchFamily="50" charset="-128"/>
              </a:rPr>
              <a:t>〇〇〇 </a:t>
            </a:r>
            <a:r>
              <a:rPr kumimoji="1" lang="ja-JP" altLang="en-US" dirty="0">
                <a:solidFill>
                  <a:schemeClr val="tx1">
                    <a:lumMod val="65000"/>
                    <a:lumOff val="35000"/>
                  </a:schemeClr>
                </a:solidFill>
                <a:latin typeface="HGSｺﾞｼｯｸE" panose="020B0900000000000000" pitchFamily="50" charset="-128"/>
                <a:ea typeface="HGSｺﾞｼｯｸE" panose="020B0900000000000000" pitchFamily="50" charset="-128"/>
              </a:rPr>
              <a:t>円  </a:t>
            </a:r>
            <a:r>
              <a:rPr kumimoji="1" lang="ja-JP" altLang="en-US" sz="1400" dirty="0">
                <a:solidFill>
                  <a:schemeClr val="tx1">
                    <a:lumMod val="65000"/>
                    <a:lumOff val="35000"/>
                  </a:schemeClr>
                </a:solidFill>
                <a:latin typeface="HGSｺﾞｼｯｸE" panose="020B0900000000000000" pitchFamily="50" charset="-128"/>
                <a:ea typeface="HGSｺﾞｼｯｸE" panose="020B0900000000000000" pitchFamily="50" charset="-128"/>
              </a:rPr>
              <a:t>＜月あたり</a:t>
            </a:r>
            <a:r>
              <a:rPr kumimoji="1" lang="en-US" altLang="ja-JP" sz="1400" dirty="0">
                <a:solidFill>
                  <a:schemeClr val="tx1">
                    <a:lumMod val="65000"/>
                    <a:lumOff val="35000"/>
                  </a:schemeClr>
                </a:solidFill>
                <a:latin typeface="HGSｺﾞｼｯｸE" panose="020B0900000000000000" pitchFamily="50" charset="-128"/>
                <a:ea typeface="HGSｺﾞｼｯｸE" panose="020B0900000000000000" pitchFamily="50" charset="-128"/>
              </a:rPr>
              <a:t>7,000</a:t>
            </a:r>
            <a:r>
              <a:rPr kumimoji="1" lang="ja-JP" altLang="en-US" sz="1400" dirty="0">
                <a:solidFill>
                  <a:schemeClr val="tx1">
                    <a:lumMod val="65000"/>
                    <a:lumOff val="35000"/>
                  </a:schemeClr>
                </a:solidFill>
                <a:latin typeface="HGSｺﾞｼｯｸE" panose="020B0900000000000000" pitchFamily="50" charset="-128"/>
                <a:ea typeface="HGSｺﾞｼｯｸE" panose="020B0900000000000000" pitchFamily="50" charset="-128"/>
              </a:rPr>
              <a:t>円＞</a:t>
            </a:r>
            <a:endParaRPr kumimoji="1" lang="en-US" altLang="ja-JP" sz="1400" dirty="0">
              <a:solidFill>
                <a:schemeClr val="tx1">
                  <a:lumMod val="65000"/>
                  <a:lumOff val="35000"/>
                </a:schemeClr>
              </a:solidFill>
              <a:latin typeface="HGSｺﾞｼｯｸE" panose="020B0900000000000000" pitchFamily="50" charset="-128"/>
              <a:ea typeface="HGSｺﾞｼｯｸE" panose="020B0900000000000000" pitchFamily="50" charset="-128"/>
            </a:endParaRPr>
          </a:p>
          <a:p>
            <a:r>
              <a:rPr kumimoji="1" lang="ja-JP" altLang="en-US" sz="1400" dirty="0">
                <a:solidFill>
                  <a:schemeClr val="tx1">
                    <a:lumMod val="65000"/>
                    <a:lumOff val="35000"/>
                  </a:schemeClr>
                </a:solidFill>
                <a:latin typeface="HGSｺﾞｼｯｸE" panose="020B0900000000000000" pitchFamily="50" charset="-128"/>
                <a:ea typeface="HGSｺﾞｼｯｸE" panose="020B0900000000000000" pitchFamily="50" charset="-128"/>
              </a:rPr>
              <a:t>　　　　　　　　　　　　契約期間：１年間</a:t>
            </a:r>
            <a:r>
              <a:rPr kumimoji="1" lang="en-US" altLang="ja-JP" sz="1400" dirty="0">
                <a:solidFill>
                  <a:schemeClr val="tx1">
                    <a:lumMod val="65000"/>
                    <a:lumOff val="35000"/>
                  </a:schemeClr>
                </a:solidFill>
                <a:latin typeface="HGSｺﾞｼｯｸE" panose="020B0900000000000000" pitchFamily="50" charset="-128"/>
                <a:ea typeface="HGSｺﾞｼｯｸE" panose="020B0900000000000000" pitchFamily="50" charset="-128"/>
              </a:rPr>
              <a:t>※</a:t>
            </a:r>
            <a:r>
              <a:rPr kumimoji="1" lang="ja-JP" altLang="en-US" sz="1400" dirty="0">
                <a:solidFill>
                  <a:schemeClr val="tx1">
                    <a:lumMod val="65000"/>
                    <a:lumOff val="35000"/>
                  </a:schemeClr>
                </a:solidFill>
                <a:latin typeface="HGSｺﾞｼｯｸE" panose="020B0900000000000000" pitchFamily="50" charset="-128"/>
                <a:ea typeface="HGSｺﾞｼｯｸE" panose="020B0900000000000000" pitchFamily="50" charset="-128"/>
              </a:rPr>
              <a:t>２年目以降は継続して掲載される方を優先とします。</a:t>
            </a:r>
          </a:p>
        </p:txBody>
      </p:sp>
      <p:sp>
        <p:nvSpPr>
          <p:cNvPr id="11" name="テキスト ボックス 10">
            <a:extLst>
              <a:ext uri="{FF2B5EF4-FFF2-40B4-BE49-F238E27FC236}">
                <a16:creationId xmlns:a16="http://schemas.microsoft.com/office/drawing/2014/main" id="{58B2F65E-C881-073B-7D2E-C32ACE93951E}"/>
              </a:ext>
            </a:extLst>
          </p:cNvPr>
          <p:cNvSpPr txBox="1"/>
          <p:nvPr/>
        </p:nvSpPr>
        <p:spPr>
          <a:xfrm>
            <a:off x="498397" y="6302598"/>
            <a:ext cx="8302009" cy="369332"/>
          </a:xfrm>
          <a:prstGeom prst="rect">
            <a:avLst/>
          </a:prstGeom>
          <a:noFill/>
        </p:spPr>
        <p:txBody>
          <a:bodyPr wrap="square">
            <a:spAutoFit/>
          </a:bodyPr>
          <a:lstStyle/>
          <a:p>
            <a:pPr algn="ctr"/>
            <a:r>
              <a:rPr lang="en-US" altLang="ja-JP" dirty="0">
                <a:solidFill>
                  <a:schemeClr val="tx1">
                    <a:lumMod val="65000"/>
                    <a:lumOff val="35000"/>
                  </a:schemeClr>
                </a:solidFill>
                <a:latin typeface="HGSｺﾞｼｯｸE" panose="020B0900000000000000" pitchFamily="50" charset="-128"/>
                <a:ea typeface="HGSｺﾞｼｯｸE" panose="020B0900000000000000" pitchFamily="50" charset="-128"/>
              </a:rPr>
              <a:t>※</a:t>
            </a:r>
            <a:r>
              <a:rPr lang="ja-JP" altLang="en-US" dirty="0">
                <a:solidFill>
                  <a:schemeClr val="tx1">
                    <a:lumMod val="65000"/>
                    <a:lumOff val="35000"/>
                  </a:schemeClr>
                </a:solidFill>
                <a:latin typeface="HGSｺﾞｼｯｸE" panose="020B0900000000000000" pitchFamily="50" charset="-128"/>
                <a:ea typeface="HGSｺﾞｼｯｸE" panose="020B0900000000000000" pitchFamily="50" charset="-128"/>
              </a:rPr>
              <a:t>アイコン、動画、静止画の製作にお困りでしたらご相談ください</a:t>
            </a:r>
          </a:p>
        </p:txBody>
      </p:sp>
    </p:spTree>
    <p:extLst>
      <p:ext uri="{BB962C8B-B14F-4D97-AF65-F5344CB8AC3E}">
        <p14:creationId xmlns:p14="http://schemas.microsoft.com/office/powerpoint/2010/main" val="3061836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0" y="186070"/>
            <a:ext cx="9144000" cy="459389"/>
          </a:xfrm>
          <a:prstGeom prst="rect">
            <a:avLst/>
          </a:prstGeom>
          <a:gradFill flip="none" rotWithShape="1">
            <a:gsLst>
              <a:gs pos="0">
                <a:schemeClr val="accent1">
                  <a:lumMod val="75000"/>
                </a:schemeClr>
              </a:gs>
              <a:gs pos="0">
                <a:schemeClr val="accent1">
                  <a:lumMod val="45000"/>
                  <a:lumOff val="55000"/>
                </a:schemeClr>
              </a:gs>
              <a:gs pos="94000">
                <a:schemeClr val="accent1">
                  <a:lumMod val="45000"/>
                  <a:lumOff val="55000"/>
                </a:schemeClr>
              </a:gs>
              <a:gs pos="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bg1"/>
                </a:solidFill>
              </a:rPr>
              <a:t>　お問合せ</a:t>
            </a:r>
          </a:p>
        </p:txBody>
      </p:sp>
      <p:grpSp>
        <p:nvGrpSpPr>
          <p:cNvPr id="14" name="グループ化 13">
            <a:extLst>
              <a:ext uri="{FF2B5EF4-FFF2-40B4-BE49-F238E27FC236}">
                <a16:creationId xmlns:a16="http://schemas.microsoft.com/office/drawing/2014/main" id="{5ED9FB76-7C29-58B4-0FA0-8EC1C4294AF9}"/>
              </a:ext>
            </a:extLst>
          </p:cNvPr>
          <p:cNvGrpSpPr/>
          <p:nvPr/>
        </p:nvGrpSpPr>
        <p:grpSpPr>
          <a:xfrm>
            <a:off x="546264" y="3667635"/>
            <a:ext cx="8005441" cy="1615736"/>
            <a:chOff x="456592" y="2831977"/>
            <a:chExt cx="8005441" cy="1615736"/>
          </a:xfrm>
        </p:grpSpPr>
        <p:sp>
          <p:nvSpPr>
            <p:cNvPr id="10" name="正方形/長方形 9">
              <a:extLst>
                <a:ext uri="{FF2B5EF4-FFF2-40B4-BE49-F238E27FC236}">
                  <a16:creationId xmlns:a16="http://schemas.microsoft.com/office/drawing/2014/main" id="{B7DCB094-BDD5-DD03-152C-C5869B6BE60F}"/>
                </a:ext>
              </a:extLst>
            </p:cNvPr>
            <p:cNvSpPr/>
            <p:nvPr/>
          </p:nvSpPr>
          <p:spPr>
            <a:xfrm>
              <a:off x="456592" y="2831977"/>
              <a:ext cx="8005441" cy="161573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35AA16E1-CA2A-11AF-CB99-86CE57F266D1}"/>
                </a:ext>
              </a:extLst>
            </p:cNvPr>
            <p:cNvSpPr txBox="1"/>
            <p:nvPr/>
          </p:nvSpPr>
          <p:spPr>
            <a:xfrm>
              <a:off x="889382" y="3270964"/>
              <a:ext cx="7572651" cy="954107"/>
            </a:xfrm>
            <a:prstGeom prst="rect">
              <a:avLst/>
            </a:prstGeom>
            <a:noFill/>
          </p:spPr>
          <p:txBody>
            <a:bodyPr wrap="square" rtlCol="0">
              <a:spAutoFit/>
            </a:bodyPr>
            <a:lstStyle/>
            <a:p>
              <a:r>
                <a:rPr kumimoji="1" lang="ja-JP" altLang="en-US" dirty="0">
                  <a:solidFill>
                    <a:schemeClr val="tx1">
                      <a:lumMod val="65000"/>
                      <a:lumOff val="35000"/>
                    </a:schemeClr>
                  </a:solidFill>
                  <a:latin typeface="HGSｺﾞｼｯｸE" panose="020B0900000000000000" pitchFamily="50" charset="-128"/>
                  <a:ea typeface="HGSｺﾞｼｯｸE" panose="020B0900000000000000" pitchFamily="50" charset="-128"/>
                </a:rPr>
                <a:t>●表示灯株式会社（デジタルサイネージ運用委託業者）</a:t>
              </a:r>
              <a:r>
                <a:rPr kumimoji="1" lang="ja-JP" altLang="en-US" sz="1050" dirty="0">
                  <a:solidFill>
                    <a:schemeClr val="tx1">
                      <a:lumMod val="65000"/>
                      <a:lumOff val="35000"/>
                    </a:schemeClr>
                  </a:solidFill>
                  <a:latin typeface="HGSｺﾞｼｯｸE" panose="020B0900000000000000" pitchFamily="50" charset="-128"/>
                  <a:ea typeface="HGSｺﾞｼｯｸE" panose="020B0900000000000000" pitchFamily="50" charset="-128"/>
                </a:rPr>
                <a:t>　</a:t>
              </a:r>
              <a:r>
                <a:rPr kumimoji="1" lang="ja-JP" altLang="en-US" sz="2800" dirty="0">
                  <a:solidFill>
                    <a:schemeClr val="tx1">
                      <a:lumMod val="65000"/>
                      <a:lumOff val="35000"/>
                    </a:schemeClr>
                  </a:solidFill>
                  <a:latin typeface="HGSｺﾞｼｯｸE" panose="020B0900000000000000" pitchFamily="50" charset="-128"/>
                  <a:ea typeface="HGSｺﾞｼｯｸE" panose="020B0900000000000000" pitchFamily="50" charset="-128"/>
                </a:rPr>
                <a:t> </a:t>
              </a:r>
              <a:endParaRPr kumimoji="1" lang="en-US" altLang="ja-JP" sz="2800" dirty="0">
                <a:solidFill>
                  <a:schemeClr val="tx1">
                    <a:lumMod val="65000"/>
                    <a:lumOff val="35000"/>
                  </a:schemeClr>
                </a:solidFill>
                <a:latin typeface="HGSｺﾞｼｯｸE" panose="020B0900000000000000" pitchFamily="50" charset="-128"/>
                <a:ea typeface="HGSｺﾞｼｯｸE" panose="020B0900000000000000" pitchFamily="50" charset="-128"/>
              </a:endParaRPr>
            </a:p>
            <a:p>
              <a:r>
                <a:rPr kumimoji="1" lang="ja-JP" altLang="en-US" sz="2800" dirty="0">
                  <a:solidFill>
                    <a:schemeClr val="tx1">
                      <a:lumMod val="65000"/>
                      <a:lumOff val="35000"/>
                    </a:schemeClr>
                  </a:solidFill>
                  <a:latin typeface="HGSｺﾞｼｯｸE" panose="020B0900000000000000" pitchFamily="50" charset="-128"/>
                  <a:ea typeface="HGSｺﾞｼｯｸE" panose="020B0900000000000000" pitchFamily="50" charset="-128"/>
                </a:rPr>
                <a:t>  （ ☎０１１～２２２～２６１１） </a:t>
              </a:r>
              <a:r>
                <a:rPr kumimoji="1" lang="ja-JP" altLang="en-US" sz="1400" dirty="0">
                  <a:solidFill>
                    <a:schemeClr val="tx1">
                      <a:lumMod val="65000"/>
                      <a:lumOff val="35000"/>
                    </a:schemeClr>
                  </a:solidFill>
                  <a:latin typeface="HGSｺﾞｼｯｸE" panose="020B0900000000000000" pitchFamily="50" charset="-128"/>
                  <a:ea typeface="HGSｺﾞｼｯｸE" panose="020B0900000000000000" pitchFamily="50" charset="-128"/>
                </a:rPr>
                <a:t>　　　　　</a:t>
              </a:r>
            </a:p>
          </p:txBody>
        </p:sp>
        <p:sp>
          <p:nvSpPr>
            <p:cNvPr id="13" name="テキスト ボックス 12">
              <a:extLst>
                <a:ext uri="{FF2B5EF4-FFF2-40B4-BE49-F238E27FC236}">
                  <a16:creationId xmlns:a16="http://schemas.microsoft.com/office/drawing/2014/main" id="{A6A75408-CEBB-B177-4258-7C627EB6458A}"/>
                </a:ext>
              </a:extLst>
            </p:cNvPr>
            <p:cNvSpPr txBox="1"/>
            <p:nvPr/>
          </p:nvSpPr>
          <p:spPr>
            <a:xfrm>
              <a:off x="889382" y="2963187"/>
              <a:ext cx="7572651" cy="307777"/>
            </a:xfrm>
            <a:prstGeom prst="rect">
              <a:avLst/>
            </a:prstGeom>
            <a:noFill/>
          </p:spPr>
          <p:txBody>
            <a:bodyPr wrap="square" rtlCol="0">
              <a:spAutoFit/>
            </a:bodyPr>
            <a:lstStyle/>
            <a:p>
              <a:r>
                <a:rPr kumimoji="1" lang="ja-JP" altLang="en-US" sz="1400" dirty="0">
                  <a:solidFill>
                    <a:schemeClr val="tx1">
                      <a:lumMod val="65000"/>
                      <a:lumOff val="35000"/>
                    </a:schemeClr>
                  </a:solidFill>
                  <a:latin typeface="HGSｺﾞｼｯｸE" panose="020B0900000000000000" pitchFamily="50" charset="-128"/>
                  <a:ea typeface="HGSｺﾞｼｯｸE" panose="020B0900000000000000" pitchFamily="50" charset="-128"/>
                </a:rPr>
                <a:t>広告データの規格や内容に関するお問い合わせはこちら</a:t>
              </a:r>
              <a:endParaRPr kumimoji="1" lang="en-US" altLang="ja-JP" sz="1400" dirty="0">
                <a:solidFill>
                  <a:schemeClr val="tx1">
                    <a:lumMod val="65000"/>
                    <a:lumOff val="35000"/>
                  </a:schemeClr>
                </a:solidFill>
                <a:latin typeface="HGSｺﾞｼｯｸE" panose="020B0900000000000000" pitchFamily="50" charset="-128"/>
                <a:ea typeface="HGSｺﾞｼｯｸE" panose="020B0900000000000000" pitchFamily="50" charset="-128"/>
              </a:endParaRPr>
            </a:p>
          </p:txBody>
        </p:sp>
      </p:grpSp>
      <p:grpSp>
        <p:nvGrpSpPr>
          <p:cNvPr id="17" name="グループ化 16">
            <a:extLst>
              <a:ext uri="{FF2B5EF4-FFF2-40B4-BE49-F238E27FC236}">
                <a16:creationId xmlns:a16="http://schemas.microsoft.com/office/drawing/2014/main" id="{3E49F482-E495-B62B-78D6-7286EF74E5E4}"/>
              </a:ext>
            </a:extLst>
          </p:cNvPr>
          <p:cNvGrpSpPr/>
          <p:nvPr/>
        </p:nvGrpSpPr>
        <p:grpSpPr>
          <a:xfrm>
            <a:off x="546265" y="1574629"/>
            <a:ext cx="8005441" cy="1615735"/>
            <a:chOff x="415637" y="1180730"/>
            <a:chExt cx="8005441" cy="1615735"/>
          </a:xfrm>
        </p:grpSpPr>
        <p:sp>
          <p:nvSpPr>
            <p:cNvPr id="9" name="正方形/長方形 8"/>
            <p:cNvSpPr/>
            <p:nvPr/>
          </p:nvSpPr>
          <p:spPr>
            <a:xfrm>
              <a:off x="415637" y="1180730"/>
              <a:ext cx="8005441" cy="161573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 name="グループ化 15">
              <a:extLst>
                <a:ext uri="{FF2B5EF4-FFF2-40B4-BE49-F238E27FC236}">
                  <a16:creationId xmlns:a16="http://schemas.microsoft.com/office/drawing/2014/main" id="{DAD3656E-111E-2608-052B-1419902D5A6C}"/>
                </a:ext>
              </a:extLst>
            </p:cNvPr>
            <p:cNvGrpSpPr/>
            <p:nvPr/>
          </p:nvGrpSpPr>
          <p:grpSpPr>
            <a:xfrm>
              <a:off x="734124" y="1297969"/>
              <a:ext cx="7482769" cy="1375386"/>
              <a:chOff x="734124" y="1297969"/>
              <a:chExt cx="7482769" cy="1375386"/>
            </a:xfrm>
          </p:grpSpPr>
          <p:sp>
            <p:nvSpPr>
              <p:cNvPr id="8" name="テキスト ボックス 7"/>
              <p:cNvSpPr txBox="1"/>
              <p:nvPr/>
            </p:nvSpPr>
            <p:spPr>
              <a:xfrm>
                <a:off x="734124" y="1657692"/>
                <a:ext cx="7368466" cy="1015663"/>
              </a:xfrm>
              <a:prstGeom prst="rect">
                <a:avLst/>
              </a:prstGeom>
              <a:noFill/>
            </p:spPr>
            <p:txBody>
              <a:bodyPr wrap="square" rtlCol="0">
                <a:spAutoFit/>
              </a:bodyPr>
              <a:lstStyle/>
              <a:p>
                <a:r>
                  <a:rPr kumimoji="1" lang="ja-JP" altLang="en-US" dirty="0">
                    <a:solidFill>
                      <a:schemeClr val="tx1">
                        <a:lumMod val="65000"/>
                        <a:lumOff val="35000"/>
                      </a:schemeClr>
                    </a:solidFill>
                    <a:latin typeface="HGSｺﾞｼｯｸE" panose="020B0900000000000000" pitchFamily="50" charset="-128"/>
                    <a:ea typeface="HGSｺﾞｼｯｸE" panose="020B0900000000000000" pitchFamily="50" charset="-128"/>
                  </a:rPr>
                  <a:t>●南幌町役場</a:t>
                </a:r>
                <a:endParaRPr kumimoji="1" lang="en-US" altLang="ja-JP" dirty="0">
                  <a:solidFill>
                    <a:schemeClr val="tx1">
                      <a:lumMod val="65000"/>
                      <a:lumOff val="35000"/>
                    </a:schemeClr>
                  </a:solidFill>
                  <a:latin typeface="HGSｺﾞｼｯｸE" panose="020B0900000000000000" pitchFamily="50" charset="-128"/>
                  <a:ea typeface="HGSｺﾞｼｯｸE" panose="020B0900000000000000" pitchFamily="50" charset="-128"/>
                </a:endParaRPr>
              </a:p>
              <a:p>
                <a:r>
                  <a:rPr kumimoji="1" lang="ja-JP" altLang="en-US" sz="1400" dirty="0">
                    <a:solidFill>
                      <a:schemeClr val="tx1">
                        <a:lumMod val="65000"/>
                        <a:lumOff val="35000"/>
                      </a:schemeClr>
                    </a:solidFill>
                    <a:latin typeface="HGSｺﾞｼｯｸE" panose="020B0900000000000000" pitchFamily="50" charset="-128"/>
                    <a:ea typeface="HGSｺﾞｼｯｸE" panose="020B0900000000000000" pitchFamily="50" charset="-128"/>
                  </a:rPr>
                  <a:t>　産業振興課商工観光係</a:t>
                </a:r>
                <a:endParaRPr kumimoji="1" lang="en-US" altLang="ja-JP" dirty="0">
                  <a:solidFill>
                    <a:schemeClr val="tx1">
                      <a:lumMod val="65000"/>
                      <a:lumOff val="35000"/>
                    </a:schemeClr>
                  </a:solidFill>
                  <a:latin typeface="HGSｺﾞｼｯｸE" panose="020B0900000000000000" pitchFamily="50" charset="-128"/>
                  <a:ea typeface="HGSｺﾞｼｯｸE" panose="020B0900000000000000" pitchFamily="50" charset="-128"/>
                </a:endParaRPr>
              </a:p>
              <a:p>
                <a:r>
                  <a:rPr kumimoji="1" lang="ja-JP" altLang="en-US" sz="1050" dirty="0">
                    <a:solidFill>
                      <a:schemeClr val="tx1">
                        <a:lumMod val="65000"/>
                        <a:lumOff val="35000"/>
                      </a:schemeClr>
                    </a:solidFill>
                    <a:latin typeface="HGSｺﾞｼｯｸE" panose="020B0900000000000000" pitchFamily="50" charset="-128"/>
                    <a:ea typeface="HGSｺﾞｼｯｸE" panose="020B0900000000000000" pitchFamily="50" charset="-128"/>
                  </a:rPr>
                  <a:t>　</a:t>
                </a:r>
                <a:r>
                  <a:rPr kumimoji="1" lang="ja-JP" altLang="en-US" sz="2800" dirty="0">
                    <a:solidFill>
                      <a:schemeClr val="tx1">
                        <a:lumMod val="65000"/>
                        <a:lumOff val="35000"/>
                      </a:schemeClr>
                    </a:solidFill>
                    <a:latin typeface="HGSｺﾞｼｯｸE" panose="020B0900000000000000" pitchFamily="50" charset="-128"/>
                    <a:ea typeface="HGSｺﾞｼｯｸE" panose="020B0900000000000000" pitchFamily="50" charset="-128"/>
                  </a:rPr>
                  <a:t> （ ☎０１１～３９８ー７２０１） </a:t>
                </a:r>
                <a:r>
                  <a:rPr kumimoji="1" lang="ja-JP" altLang="en-US" sz="1400" dirty="0">
                    <a:solidFill>
                      <a:schemeClr val="tx1">
                        <a:lumMod val="65000"/>
                        <a:lumOff val="35000"/>
                      </a:schemeClr>
                    </a:solidFill>
                    <a:latin typeface="HGSｺﾞｼｯｸE" panose="020B0900000000000000" pitchFamily="50" charset="-128"/>
                    <a:ea typeface="HGSｺﾞｼｯｸE" panose="020B0900000000000000" pitchFamily="50" charset="-128"/>
                  </a:rPr>
                  <a:t>　　　　　</a:t>
                </a:r>
              </a:p>
            </p:txBody>
          </p:sp>
          <p:sp>
            <p:nvSpPr>
              <p:cNvPr id="15" name="テキスト ボックス 14">
                <a:extLst>
                  <a:ext uri="{FF2B5EF4-FFF2-40B4-BE49-F238E27FC236}">
                    <a16:creationId xmlns:a16="http://schemas.microsoft.com/office/drawing/2014/main" id="{23B0F219-D10E-F9BA-8FA0-9ACBB382388A}"/>
                  </a:ext>
                </a:extLst>
              </p:cNvPr>
              <p:cNvSpPr txBox="1"/>
              <p:nvPr/>
            </p:nvSpPr>
            <p:spPr>
              <a:xfrm>
                <a:off x="848427" y="1297969"/>
                <a:ext cx="7368466" cy="307777"/>
              </a:xfrm>
              <a:prstGeom prst="rect">
                <a:avLst/>
              </a:prstGeom>
              <a:noFill/>
            </p:spPr>
            <p:txBody>
              <a:bodyPr wrap="square" rtlCol="0">
                <a:spAutoFit/>
              </a:bodyPr>
              <a:lstStyle/>
              <a:p>
                <a:r>
                  <a:rPr kumimoji="1" lang="ja-JP" altLang="en-US" sz="1400" dirty="0">
                    <a:solidFill>
                      <a:schemeClr val="tx1">
                        <a:lumMod val="65000"/>
                        <a:lumOff val="35000"/>
                      </a:schemeClr>
                    </a:solidFill>
                    <a:latin typeface="HGSｺﾞｼｯｸE" panose="020B0900000000000000" pitchFamily="50" charset="-128"/>
                    <a:ea typeface="HGSｺﾞｼｯｸE" panose="020B0900000000000000" pitchFamily="50" charset="-128"/>
                  </a:rPr>
                  <a:t>広告掲載の流れや申込書の書き方などについてのお問い合わせはこちら</a:t>
                </a:r>
              </a:p>
            </p:txBody>
          </p:sp>
        </p:grpSp>
      </p:grpSp>
    </p:spTree>
    <p:extLst>
      <p:ext uri="{BB962C8B-B14F-4D97-AF65-F5344CB8AC3E}">
        <p14:creationId xmlns:p14="http://schemas.microsoft.com/office/powerpoint/2010/main" val="2906878838"/>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4720</TotalTime>
  <Words>660</Words>
  <Application>Microsoft Office PowerPoint</Application>
  <PresentationFormat>画面に合わせる (4:3)</PresentationFormat>
  <Paragraphs>68</Paragraphs>
  <Slides>9</Slides>
  <Notes>2</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9</vt:i4>
      </vt:variant>
    </vt:vector>
  </HeadingPairs>
  <TitlesOfParts>
    <vt:vector size="16" baseType="lpstr">
      <vt:lpstr>BIZ UDPゴシック</vt:lpstr>
      <vt:lpstr>HGSｺﾞｼｯｸE</vt: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Kawakami Norifumi</dc:creator>
  <cp:lastModifiedBy>NakagawaYuuhi</cp:lastModifiedBy>
  <cp:revision>181</cp:revision>
  <cp:lastPrinted>2023-10-28T04:06:48Z</cp:lastPrinted>
  <dcterms:created xsi:type="dcterms:W3CDTF">2022-09-02T06:26:41Z</dcterms:created>
  <dcterms:modified xsi:type="dcterms:W3CDTF">2024-04-03T04:31:02Z</dcterms:modified>
</cp:coreProperties>
</file>